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5143500" type="screen16x9"/>
  <p:notesSz cx="9144000" cy="51435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131722"/>
            <a:ext cx="1376045" cy="0"/>
          </a:xfrm>
          <a:custGeom>
            <a:avLst/>
            <a:gdLst/>
            <a:ahLst/>
            <a:cxnLst/>
            <a:rect l="l" t="t" r="r" b="b"/>
            <a:pathLst>
              <a:path w="1376045">
                <a:moveTo>
                  <a:pt x="0" y="0"/>
                </a:moveTo>
                <a:lnTo>
                  <a:pt x="1375799" y="1"/>
                </a:lnTo>
              </a:path>
            </a:pathLst>
          </a:custGeom>
          <a:ln w="952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17474" y="928763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2949" y="0"/>
                </a:moveTo>
                <a:lnTo>
                  <a:pt x="156415" y="5360"/>
                </a:lnTo>
                <a:lnTo>
                  <a:pt x="113697" y="20629"/>
                </a:lnTo>
                <a:lnTo>
                  <a:pt x="76014" y="44587"/>
                </a:lnTo>
                <a:lnTo>
                  <a:pt x="44585" y="76018"/>
                </a:lnTo>
                <a:lnTo>
                  <a:pt x="20627" y="113702"/>
                </a:lnTo>
                <a:lnTo>
                  <a:pt x="5360" y="156422"/>
                </a:lnTo>
                <a:lnTo>
                  <a:pt x="0" y="202958"/>
                </a:lnTo>
                <a:lnTo>
                  <a:pt x="5360" y="249490"/>
                </a:lnTo>
                <a:lnTo>
                  <a:pt x="20627" y="292206"/>
                </a:lnTo>
                <a:lnTo>
                  <a:pt x="44585" y="329888"/>
                </a:lnTo>
                <a:lnTo>
                  <a:pt x="76014" y="361317"/>
                </a:lnTo>
                <a:lnTo>
                  <a:pt x="113697" y="385275"/>
                </a:lnTo>
                <a:lnTo>
                  <a:pt x="156415" y="400544"/>
                </a:lnTo>
                <a:lnTo>
                  <a:pt x="202949" y="405904"/>
                </a:lnTo>
                <a:lnTo>
                  <a:pt x="249484" y="400544"/>
                </a:lnTo>
                <a:lnTo>
                  <a:pt x="292202" y="385275"/>
                </a:lnTo>
                <a:lnTo>
                  <a:pt x="329884" y="361317"/>
                </a:lnTo>
                <a:lnTo>
                  <a:pt x="361313" y="329888"/>
                </a:lnTo>
                <a:lnTo>
                  <a:pt x="385271" y="292206"/>
                </a:lnTo>
                <a:lnTo>
                  <a:pt x="400539" y="249490"/>
                </a:lnTo>
                <a:lnTo>
                  <a:pt x="405899" y="202958"/>
                </a:lnTo>
                <a:lnTo>
                  <a:pt x="400539" y="156422"/>
                </a:lnTo>
                <a:lnTo>
                  <a:pt x="385271" y="113702"/>
                </a:lnTo>
                <a:lnTo>
                  <a:pt x="361313" y="76018"/>
                </a:lnTo>
                <a:lnTo>
                  <a:pt x="329884" y="44587"/>
                </a:lnTo>
                <a:lnTo>
                  <a:pt x="292202" y="20629"/>
                </a:lnTo>
                <a:lnTo>
                  <a:pt x="249484" y="5360"/>
                </a:lnTo>
                <a:lnTo>
                  <a:pt x="202949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265648" y="1131722"/>
            <a:ext cx="3878579" cy="0"/>
          </a:xfrm>
          <a:custGeom>
            <a:avLst/>
            <a:gdLst/>
            <a:ahLst/>
            <a:cxnLst/>
            <a:rect l="l" t="t" r="r" b="b"/>
            <a:pathLst>
              <a:path w="3878579">
                <a:moveTo>
                  <a:pt x="0" y="0"/>
                </a:moveTo>
                <a:lnTo>
                  <a:pt x="3878397" y="1"/>
                </a:lnTo>
              </a:path>
            </a:pathLst>
          </a:custGeom>
          <a:ln w="952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131722"/>
            <a:ext cx="1376045" cy="0"/>
          </a:xfrm>
          <a:custGeom>
            <a:avLst/>
            <a:gdLst/>
            <a:ahLst/>
            <a:cxnLst/>
            <a:rect l="l" t="t" r="r" b="b"/>
            <a:pathLst>
              <a:path w="1376045">
                <a:moveTo>
                  <a:pt x="0" y="0"/>
                </a:moveTo>
                <a:lnTo>
                  <a:pt x="1375799" y="1"/>
                </a:lnTo>
              </a:path>
            </a:pathLst>
          </a:custGeom>
          <a:ln w="952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17474" y="928763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2949" y="0"/>
                </a:moveTo>
                <a:lnTo>
                  <a:pt x="156415" y="5360"/>
                </a:lnTo>
                <a:lnTo>
                  <a:pt x="113697" y="20629"/>
                </a:lnTo>
                <a:lnTo>
                  <a:pt x="76014" y="44587"/>
                </a:lnTo>
                <a:lnTo>
                  <a:pt x="44585" y="76018"/>
                </a:lnTo>
                <a:lnTo>
                  <a:pt x="20627" y="113702"/>
                </a:lnTo>
                <a:lnTo>
                  <a:pt x="5360" y="156422"/>
                </a:lnTo>
                <a:lnTo>
                  <a:pt x="0" y="202958"/>
                </a:lnTo>
                <a:lnTo>
                  <a:pt x="5360" y="249490"/>
                </a:lnTo>
                <a:lnTo>
                  <a:pt x="20627" y="292206"/>
                </a:lnTo>
                <a:lnTo>
                  <a:pt x="44585" y="329888"/>
                </a:lnTo>
                <a:lnTo>
                  <a:pt x="76014" y="361317"/>
                </a:lnTo>
                <a:lnTo>
                  <a:pt x="113697" y="385275"/>
                </a:lnTo>
                <a:lnTo>
                  <a:pt x="156415" y="400544"/>
                </a:lnTo>
                <a:lnTo>
                  <a:pt x="202949" y="405904"/>
                </a:lnTo>
                <a:lnTo>
                  <a:pt x="249484" y="400544"/>
                </a:lnTo>
                <a:lnTo>
                  <a:pt x="292202" y="385275"/>
                </a:lnTo>
                <a:lnTo>
                  <a:pt x="329884" y="361317"/>
                </a:lnTo>
                <a:lnTo>
                  <a:pt x="361313" y="329888"/>
                </a:lnTo>
                <a:lnTo>
                  <a:pt x="385271" y="292206"/>
                </a:lnTo>
                <a:lnTo>
                  <a:pt x="400539" y="249490"/>
                </a:lnTo>
                <a:lnTo>
                  <a:pt x="405899" y="202958"/>
                </a:lnTo>
                <a:lnTo>
                  <a:pt x="400539" y="156422"/>
                </a:lnTo>
                <a:lnTo>
                  <a:pt x="385271" y="113702"/>
                </a:lnTo>
                <a:lnTo>
                  <a:pt x="361313" y="76018"/>
                </a:lnTo>
                <a:lnTo>
                  <a:pt x="329884" y="44587"/>
                </a:lnTo>
                <a:lnTo>
                  <a:pt x="292202" y="20629"/>
                </a:lnTo>
                <a:lnTo>
                  <a:pt x="249484" y="5360"/>
                </a:lnTo>
                <a:lnTo>
                  <a:pt x="202949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265648" y="1131722"/>
            <a:ext cx="3878579" cy="0"/>
          </a:xfrm>
          <a:custGeom>
            <a:avLst/>
            <a:gdLst/>
            <a:ahLst/>
            <a:cxnLst/>
            <a:rect l="l" t="t" r="r" b="b"/>
            <a:pathLst>
              <a:path w="3878579">
                <a:moveTo>
                  <a:pt x="0" y="0"/>
                </a:moveTo>
                <a:lnTo>
                  <a:pt x="3878397" y="1"/>
                </a:lnTo>
              </a:path>
            </a:pathLst>
          </a:custGeom>
          <a:ln w="952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2280" y="415035"/>
            <a:ext cx="220472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005" y="1848789"/>
            <a:ext cx="8339988" cy="1580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7651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7949" y="3392995"/>
            <a:ext cx="567055" cy="567055"/>
          </a:xfrm>
          <a:custGeom>
            <a:avLst/>
            <a:gdLst/>
            <a:ahLst/>
            <a:cxnLst/>
            <a:rect l="l" t="t" r="r" b="b"/>
            <a:pathLst>
              <a:path w="567055" h="567054">
                <a:moveTo>
                  <a:pt x="283495" y="0"/>
                </a:moveTo>
                <a:lnTo>
                  <a:pt x="237511" y="3710"/>
                </a:lnTo>
                <a:lnTo>
                  <a:pt x="193890" y="14453"/>
                </a:lnTo>
                <a:lnTo>
                  <a:pt x="153214" y="31645"/>
                </a:lnTo>
                <a:lnTo>
                  <a:pt x="116067" y="54701"/>
                </a:lnTo>
                <a:lnTo>
                  <a:pt x="83034" y="83038"/>
                </a:lnTo>
                <a:lnTo>
                  <a:pt x="54698" y="116073"/>
                </a:lnTo>
                <a:lnTo>
                  <a:pt x="31643" y="153220"/>
                </a:lnTo>
                <a:lnTo>
                  <a:pt x="14453" y="193896"/>
                </a:lnTo>
                <a:lnTo>
                  <a:pt x="3710" y="237518"/>
                </a:lnTo>
                <a:lnTo>
                  <a:pt x="0" y="283502"/>
                </a:lnTo>
                <a:lnTo>
                  <a:pt x="3710" y="329488"/>
                </a:lnTo>
                <a:lnTo>
                  <a:pt x="14453" y="373112"/>
                </a:lnTo>
                <a:lnTo>
                  <a:pt x="31643" y="413789"/>
                </a:lnTo>
                <a:lnTo>
                  <a:pt x="54698" y="450936"/>
                </a:lnTo>
                <a:lnTo>
                  <a:pt x="83034" y="483970"/>
                </a:lnTo>
                <a:lnTo>
                  <a:pt x="116067" y="512306"/>
                </a:lnTo>
                <a:lnTo>
                  <a:pt x="153214" y="535361"/>
                </a:lnTo>
                <a:lnTo>
                  <a:pt x="193890" y="552551"/>
                </a:lnTo>
                <a:lnTo>
                  <a:pt x="237511" y="563293"/>
                </a:lnTo>
                <a:lnTo>
                  <a:pt x="283495" y="567004"/>
                </a:lnTo>
                <a:lnTo>
                  <a:pt x="329482" y="563293"/>
                </a:lnTo>
                <a:lnTo>
                  <a:pt x="373106" y="552551"/>
                </a:lnTo>
                <a:lnTo>
                  <a:pt x="413783" y="535361"/>
                </a:lnTo>
                <a:lnTo>
                  <a:pt x="450930" y="512306"/>
                </a:lnTo>
                <a:lnTo>
                  <a:pt x="483963" y="483970"/>
                </a:lnTo>
                <a:lnTo>
                  <a:pt x="512299" y="450936"/>
                </a:lnTo>
                <a:lnTo>
                  <a:pt x="535354" y="413789"/>
                </a:lnTo>
                <a:lnTo>
                  <a:pt x="552545" y="373112"/>
                </a:lnTo>
                <a:lnTo>
                  <a:pt x="563287" y="329488"/>
                </a:lnTo>
                <a:lnTo>
                  <a:pt x="566997" y="283502"/>
                </a:lnTo>
                <a:lnTo>
                  <a:pt x="563287" y="237518"/>
                </a:lnTo>
                <a:lnTo>
                  <a:pt x="552545" y="193896"/>
                </a:lnTo>
                <a:lnTo>
                  <a:pt x="535354" y="153220"/>
                </a:lnTo>
                <a:lnTo>
                  <a:pt x="512299" y="116073"/>
                </a:lnTo>
                <a:lnTo>
                  <a:pt x="483963" y="83038"/>
                </a:lnTo>
                <a:lnTo>
                  <a:pt x="450930" y="54701"/>
                </a:lnTo>
                <a:lnTo>
                  <a:pt x="413783" y="31645"/>
                </a:lnTo>
                <a:lnTo>
                  <a:pt x="373106" y="14453"/>
                </a:lnTo>
                <a:lnTo>
                  <a:pt x="329482" y="3710"/>
                </a:lnTo>
                <a:lnTo>
                  <a:pt x="283495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4597" y="4210235"/>
            <a:ext cx="1094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Liderado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por: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412" y="2383955"/>
            <a:ext cx="4127500" cy="88773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sz="2300" spc="25" dirty="0">
                <a:solidFill>
                  <a:srgbClr val="FFFFFF"/>
                </a:solidFill>
                <a:latin typeface="Arial"/>
                <a:cs typeface="Arial"/>
              </a:rPr>
              <a:t>Estudio </a:t>
            </a:r>
            <a:r>
              <a:rPr sz="2300" spc="6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3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Percepción</a:t>
            </a:r>
            <a:endParaRPr sz="2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2300" spc="6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Juegos </a:t>
            </a:r>
            <a:r>
              <a:rPr sz="2300" spc="6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Suerte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3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Azar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52233" y="343090"/>
            <a:ext cx="1891195" cy="875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6446" y="3816197"/>
            <a:ext cx="2767253" cy="1046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78850" y="49186"/>
            <a:ext cx="12090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Elaborado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25" dirty="0">
                <a:latin typeface="Arial"/>
                <a:cs typeface="Arial"/>
              </a:rPr>
              <a:t>por: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857" y="4091999"/>
            <a:ext cx="833119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latin typeface="Arial"/>
                <a:cs typeface="Arial"/>
              </a:rPr>
              <a:t>Liderado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por: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6595" y="4347434"/>
            <a:ext cx="1770056" cy="633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36697" y="4459864"/>
            <a:ext cx="1233106" cy="462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32112" y="4089883"/>
            <a:ext cx="91948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latin typeface="Arial"/>
                <a:cs typeface="Arial"/>
              </a:rPr>
              <a:t>Elaborado</a:t>
            </a:r>
            <a:r>
              <a:rPr sz="1050" spc="-60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por: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8896" y="344855"/>
            <a:ext cx="28587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14" dirty="0">
                <a:latin typeface="Times New Roman"/>
                <a:cs typeface="Times New Roman"/>
              </a:rPr>
              <a:t>Preguntas </a:t>
            </a:r>
            <a:r>
              <a:rPr sz="2000" spc="135" dirty="0">
                <a:latin typeface="Times New Roman"/>
                <a:cs typeface="Times New Roman"/>
              </a:rPr>
              <a:t>por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dimensión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46147"/>
            <a:ext cx="948055" cy="5080"/>
          </a:xfrm>
          <a:custGeom>
            <a:avLst/>
            <a:gdLst/>
            <a:ahLst/>
            <a:cxnLst/>
            <a:rect l="l" t="t" r="r" b="b"/>
            <a:pathLst>
              <a:path w="948055" h="5079">
                <a:moveTo>
                  <a:pt x="0" y="4950"/>
                </a:moveTo>
                <a:lnTo>
                  <a:pt x="947471" y="0"/>
                </a:lnTo>
              </a:path>
            </a:pathLst>
          </a:custGeom>
          <a:ln w="952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15422" y="538429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724" y="1"/>
                </a:lnTo>
              </a:path>
            </a:pathLst>
          </a:custGeom>
          <a:ln w="952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6953" y="420230"/>
            <a:ext cx="235418" cy="235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90407" y="1566938"/>
            <a:ext cx="1720735" cy="1425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29678" y="1720824"/>
            <a:ext cx="1329055" cy="77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0070" indent="-76835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560705" algn="l"/>
              </a:tabLst>
            </a:pPr>
            <a:r>
              <a:rPr sz="1200" spc="-45" dirty="0">
                <a:latin typeface="Arial"/>
                <a:cs typeface="Arial"/>
              </a:rPr>
              <a:t>Pe</a:t>
            </a:r>
            <a:r>
              <a:rPr sz="1200" spc="-50" dirty="0">
                <a:latin typeface="Arial"/>
                <a:cs typeface="Arial"/>
              </a:rPr>
              <a:t>r</a:t>
            </a:r>
            <a:r>
              <a:rPr sz="1200" spc="10" dirty="0">
                <a:latin typeface="Arial"/>
                <a:cs typeface="Arial"/>
              </a:rPr>
              <a:t>cepción</a:t>
            </a:r>
            <a:endParaRPr sz="1200">
              <a:latin typeface="Arial"/>
              <a:cs typeface="Arial"/>
            </a:endParaRPr>
          </a:p>
          <a:p>
            <a:pPr marL="89535" indent="-76835">
              <a:lnSpc>
                <a:spcPct val="100000"/>
              </a:lnSpc>
              <a:spcBef>
                <a:spcPts val="60"/>
              </a:spcBef>
              <a:buSzPct val="91666"/>
              <a:buChar char="•"/>
              <a:tabLst>
                <a:tab pos="89535" algn="l"/>
              </a:tabLst>
            </a:pPr>
            <a:r>
              <a:rPr sz="1200" spc="-5" dirty="0">
                <a:latin typeface="Arial"/>
                <a:cs typeface="Arial"/>
              </a:rPr>
              <a:t>Representatividad</a:t>
            </a:r>
            <a:endParaRPr sz="1200">
              <a:latin typeface="Arial"/>
              <a:cs typeface="Arial"/>
            </a:endParaRPr>
          </a:p>
          <a:p>
            <a:pPr marL="345440" lvl="1" indent="-76835">
              <a:lnSpc>
                <a:spcPct val="100000"/>
              </a:lnSpc>
              <a:spcBef>
                <a:spcPts val="60"/>
              </a:spcBef>
              <a:buSzPct val="91666"/>
              <a:buChar char="•"/>
              <a:tabLst>
                <a:tab pos="346075" algn="l"/>
              </a:tabLst>
            </a:pPr>
            <a:r>
              <a:rPr sz="1200" dirty="0">
                <a:latin typeface="Arial"/>
                <a:cs typeface="Arial"/>
              </a:rPr>
              <a:t>Comunicación</a:t>
            </a:r>
            <a:endParaRPr sz="1200">
              <a:latin typeface="Arial"/>
              <a:cs typeface="Arial"/>
            </a:endParaRPr>
          </a:p>
          <a:p>
            <a:pPr marL="610870" lvl="2" indent="-76835">
              <a:lnSpc>
                <a:spcPct val="100000"/>
              </a:lnSpc>
              <a:spcBef>
                <a:spcPts val="60"/>
              </a:spcBef>
              <a:buSzPct val="91666"/>
              <a:buChar char="•"/>
              <a:tabLst>
                <a:tab pos="611505" algn="l"/>
              </a:tabLst>
            </a:pPr>
            <a:r>
              <a:rPr sz="1200" spc="20" dirty="0">
                <a:latin typeface="Arial"/>
                <a:cs typeface="Arial"/>
              </a:rPr>
              <a:t>Integridad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76992" y="1670850"/>
            <a:ext cx="1857895" cy="1550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60799" y="2271433"/>
            <a:ext cx="809625" cy="44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39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39"/>
              </a:lnSpc>
            </a:pP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Confianza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83835" y="91947"/>
            <a:ext cx="4032885" cy="5013960"/>
          </a:xfrm>
          <a:custGeom>
            <a:avLst/>
            <a:gdLst/>
            <a:ahLst/>
            <a:cxnLst/>
            <a:rect l="l" t="t" r="r" b="b"/>
            <a:pathLst>
              <a:path w="4032884" h="5013960">
                <a:moveTo>
                  <a:pt x="0" y="0"/>
                </a:moveTo>
                <a:lnTo>
                  <a:pt x="4032440" y="0"/>
                </a:lnTo>
                <a:lnTo>
                  <a:pt x="4032440" y="5013452"/>
                </a:lnTo>
                <a:lnTo>
                  <a:pt x="0" y="5013452"/>
                </a:lnTo>
                <a:lnTo>
                  <a:pt x="0" y="0"/>
                </a:lnTo>
                <a:close/>
              </a:path>
            </a:pathLst>
          </a:custGeom>
          <a:solidFill>
            <a:srgbClr val="ECF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83835" y="85598"/>
            <a:ext cx="0" cy="5039360"/>
          </a:xfrm>
          <a:custGeom>
            <a:avLst/>
            <a:gdLst/>
            <a:ahLst/>
            <a:cxnLst/>
            <a:rect l="l" t="t" r="r" b="b"/>
            <a:pathLst>
              <a:path h="5039360">
                <a:moveTo>
                  <a:pt x="0" y="0"/>
                </a:moveTo>
                <a:lnTo>
                  <a:pt x="0" y="50388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16288" y="85598"/>
            <a:ext cx="0" cy="5039360"/>
          </a:xfrm>
          <a:custGeom>
            <a:avLst/>
            <a:gdLst/>
            <a:ahLst/>
            <a:cxnLst/>
            <a:rect l="l" t="t" r="r" b="b"/>
            <a:pathLst>
              <a:path h="5039360">
                <a:moveTo>
                  <a:pt x="0" y="0"/>
                </a:moveTo>
                <a:lnTo>
                  <a:pt x="0" y="50388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77485" y="85598"/>
            <a:ext cx="4045585" cy="12700"/>
          </a:xfrm>
          <a:custGeom>
            <a:avLst/>
            <a:gdLst/>
            <a:ahLst/>
            <a:cxnLst/>
            <a:rect l="l" t="t" r="r" b="b"/>
            <a:pathLst>
              <a:path w="4045584" h="12700">
                <a:moveTo>
                  <a:pt x="0" y="0"/>
                </a:moveTo>
                <a:lnTo>
                  <a:pt x="4045152" y="0"/>
                </a:lnTo>
                <a:lnTo>
                  <a:pt x="4045152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77485" y="5105400"/>
            <a:ext cx="4045585" cy="0"/>
          </a:xfrm>
          <a:custGeom>
            <a:avLst/>
            <a:gdLst/>
            <a:ahLst/>
            <a:cxnLst/>
            <a:rect l="l" t="t" r="r" b="b"/>
            <a:pathLst>
              <a:path w="4045584">
                <a:moveTo>
                  <a:pt x="0" y="0"/>
                </a:moveTo>
                <a:lnTo>
                  <a:pt x="404515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39715" y="79247"/>
            <a:ext cx="3926204" cy="495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Percepción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60"/>
              </a:spcBef>
              <a:buAutoNum type="arabicParenR"/>
              <a:tabLst>
                <a:tab pos="229870" algn="l"/>
              </a:tabLst>
            </a:pPr>
            <a:r>
              <a:rPr sz="1200" spc="-60" dirty="0">
                <a:latin typeface="Arial"/>
                <a:cs typeface="Arial"/>
              </a:rPr>
              <a:t>La </a:t>
            </a:r>
            <a:r>
              <a:rPr sz="1200" spc="10" dirty="0">
                <a:latin typeface="Arial"/>
                <a:cs typeface="Arial"/>
              </a:rPr>
              <a:t>información </a:t>
            </a:r>
            <a:r>
              <a:rPr sz="1200" spc="20" dirty="0">
                <a:latin typeface="Arial"/>
                <a:cs typeface="Arial"/>
              </a:rPr>
              <a:t>que </a:t>
            </a:r>
            <a:r>
              <a:rPr sz="1200" spc="10" dirty="0">
                <a:latin typeface="Arial"/>
                <a:cs typeface="Arial"/>
              </a:rPr>
              <a:t>reporta 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45" dirty="0">
                <a:latin typeface="Arial"/>
                <a:cs typeface="Arial"/>
              </a:rPr>
              <a:t>JSA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con  </a:t>
            </a:r>
            <a:r>
              <a:rPr sz="1200" dirty="0">
                <a:latin typeface="Arial"/>
                <a:cs typeface="Arial"/>
              </a:rPr>
              <a:t>respecto </a:t>
            </a:r>
            <a:r>
              <a:rPr sz="1200" spc="-45" dirty="0">
                <a:latin typeface="Arial"/>
                <a:cs typeface="Arial"/>
              </a:rPr>
              <a:t>a </a:t>
            </a:r>
            <a:r>
              <a:rPr sz="1200" spc="-60" dirty="0">
                <a:latin typeface="Arial"/>
                <a:cs typeface="Arial"/>
              </a:rPr>
              <a:t>sus </a:t>
            </a:r>
            <a:r>
              <a:rPr sz="1200" spc="-20" dirty="0">
                <a:latin typeface="Arial"/>
                <a:cs typeface="Arial"/>
              </a:rPr>
              <a:t>cifras </a:t>
            </a:r>
            <a:r>
              <a:rPr sz="1200" spc="-25" dirty="0">
                <a:latin typeface="Arial"/>
                <a:cs typeface="Arial"/>
              </a:rPr>
              <a:t>y </a:t>
            </a:r>
            <a:r>
              <a:rPr sz="1200" spc="-10" dirty="0">
                <a:latin typeface="Arial"/>
                <a:cs typeface="Arial"/>
              </a:rPr>
              <a:t>resultados </a:t>
            </a:r>
            <a:r>
              <a:rPr sz="1200" spc="-45" dirty="0">
                <a:latin typeface="Arial"/>
                <a:cs typeface="Arial"/>
              </a:rPr>
              <a:t>es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confiable.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100"/>
              </a:spcBef>
              <a:buAutoNum type="arabicParenR"/>
              <a:tabLst>
                <a:tab pos="230504" algn="l"/>
              </a:tabLst>
            </a:pPr>
            <a:r>
              <a:rPr sz="1200" spc="-35" dirty="0">
                <a:latin typeface="Arial"/>
                <a:cs typeface="Arial"/>
              </a:rPr>
              <a:t>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45" dirty="0">
                <a:latin typeface="Arial"/>
                <a:cs typeface="Arial"/>
              </a:rPr>
              <a:t>JSA es </a:t>
            </a:r>
            <a:r>
              <a:rPr sz="1200" spc="15" dirty="0">
                <a:latin typeface="Arial"/>
                <a:cs typeface="Arial"/>
              </a:rPr>
              <a:t>reconocido </a:t>
            </a:r>
            <a:r>
              <a:rPr sz="1200" spc="35" dirty="0">
                <a:latin typeface="Arial"/>
                <a:cs typeface="Arial"/>
              </a:rPr>
              <a:t>por </a:t>
            </a:r>
            <a:r>
              <a:rPr sz="1200" spc="-45" dirty="0">
                <a:latin typeface="Arial"/>
                <a:cs typeface="Arial"/>
              </a:rPr>
              <a:t>su </a:t>
            </a:r>
            <a:r>
              <a:rPr sz="1200" spc="20" dirty="0">
                <a:latin typeface="Arial"/>
                <a:cs typeface="Arial"/>
              </a:rPr>
              <a:t>aporte </a:t>
            </a:r>
            <a:r>
              <a:rPr sz="1200" spc="-15" dirty="0">
                <a:latin typeface="Arial"/>
                <a:cs typeface="Arial"/>
              </a:rPr>
              <a:t>al  </a:t>
            </a:r>
            <a:r>
              <a:rPr sz="1200" dirty="0">
                <a:latin typeface="Arial"/>
                <a:cs typeface="Arial"/>
              </a:rPr>
              <a:t>desarrollo </a:t>
            </a:r>
            <a:r>
              <a:rPr sz="1200" spc="5" dirty="0">
                <a:latin typeface="Arial"/>
                <a:cs typeface="Arial"/>
              </a:rPr>
              <a:t>socioeconómico </a:t>
            </a:r>
            <a:r>
              <a:rPr sz="1200" spc="25" dirty="0">
                <a:latin typeface="Arial"/>
                <a:cs typeface="Arial"/>
              </a:rPr>
              <a:t>del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país.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100"/>
              </a:spcBef>
              <a:buAutoNum type="arabicParenR"/>
              <a:tabLst>
                <a:tab pos="183515" algn="l"/>
              </a:tabLst>
            </a:pPr>
            <a:r>
              <a:rPr sz="1200" spc="-20" dirty="0">
                <a:latin typeface="Arial"/>
                <a:cs typeface="Arial"/>
              </a:rPr>
              <a:t>Existe </a:t>
            </a:r>
            <a:r>
              <a:rPr sz="1200" spc="-15" dirty="0">
                <a:latin typeface="Arial"/>
                <a:cs typeface="Arial"/>
              </a:rPr>
              <a:t>una </a:t>
            </a:r>
            <a:r>
              <a:rPr sz="1200" spc="-10" dirty="0">
                <a:latin typeface="Arial"/>
                <a:cs typeface="Arial"/>
              </a:rPr>
              <a:t>barrera </a:t>
            </a:r>
            <a:r>
              <a:rPr sz="1200" spc="5" dirty="0">
                <a:latin typeface="Arial"/>
                <a:cs typeface="Arial"/>
              </a:rPr>
              <a:t>reputacional </a:t>
            </a:r>
            <a:r>
              <a:rPr sz="1200" spc="20" dirty="0">
                <a:latin typeface="Arial"/>
                <a:cs typeface="Arial"/>
              </a:rPr>
              <a:t>que </a:t>
            </a:r>
            <a:r>
              <a:rPr sz="1200" spc="-5" dirty="0">
                <a:latin typeface="Arial"/>
                <a:cs typeface="Arial"/>
              </a:rPr>
              <a:t>afecta </a:t>
            </a:r>
            <a:r>
              <a:rPr sz="1200" spc="-15" dirty="0">
                <a:latin typeface="Arial"/>
                <a:cs typeface="Arial"/>
              </a:rPr>
              <a:t>al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30" dirty="0">
                <a:latin typeface="Arial"/>
                <a:cs typeface="Arial"/>
              </a:rPr>
              <a:t>de  </a:t>
            </a:r>
            <a:r>
              <a:rPr sz="1200" spc="-35" dirty="0">
                <a:latin typeface="Arial"/>
                <a:cs typeface="Arial"/>
              </a:rPr>
              <a:t>JSA.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  <a:spcBef>
                <a:spcPts val="1420"/>
              </a:spcBef>
            </a:pPr>
            <a:r>
              <a:rPr sz="1200" spc="-5" dirty="0">
                <a:latin typeface="Arial"/>
                <a:cs typeface="Arial"/>
              </a:rPr>
              <a:t>Representatividad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  <a:buAutoNum type="arabicParenR"/>
              <a:tabLst>
                <a:tab pos="200025" algn="l"/>
              </a:tabLst>
            </a:pPr>
            <a:r>
              <a:rPr sz="1200" spc="-40" dirty="0">
                <a:latin typeface="Arial"/>
                <a:cs typeface="Arial"/>
              </a:rPr>
              <a:t>Los </a:t>
            </a:r>
            <a:r>
              <a:rPr sz="1200" spc="5" dirty="0">
                <a:latin typeface="Arial"/>
                <a:cs typeface="Arial"/>
              </a:rPr>
              <a:t>gremios </a:t>
            </a:r>
            <a:r>
              <a:rPr sz="1200" spc="-5" dirty="0">
                <a:latin typeface="Arial"/>
                <a:cs typeface="Arial"/>
              </a:rPr>
              <a:t>existentes </a:t>
            </a:r>
            <a:r>
              <a:rPr sz="1200" spc="-10" dirty="0">
                <a:latin typeface="Arial"/>
                <a:cs typeface="Arial"/>
              </a:rPr>
              <a:t>representan </a:t>
            </a:r>
            <a:r>
              <a:rPr sz="1200" spc="-25" dirty="0">
                <a:latin typeface="Arial"/>
                <a:cs typeface="Arial"/>
              </a:rPr>
              <a:t>y </a:t>
            </a:r>
            <a:r>
              <a:rPr sz="1200" spc="10" dirty="0">
                <a:latin typeface="Arial"/>
                <a:cs typeface="Arial"/>
              </a:rPr>
              <a:t>abogan </a:t>
            </a:r>
            <a:r>
              <a:rPr sz="1200" spc="35" dirty="0">
                <a:latin typeface="Arial"/>
                <a:cs typeface="Arial"/>
              </a:rPr>
              <a:t>por</a:t>
            </a:r>
            <a:r>
              <a:rPr sz="1200" spc="26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las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  <a:spcBef>
                <a:spcPts val="60"/>
              </a:spcBef>
            </a:pPr>
            <a:r>
              <a:rPr sz="1200" spc="-10" dirty="0">
                <a:latin typeface="Arial"/>
                <a:cs typeface="Arial"/>
              </a:rPr>
              <a:t>necesidades </a:t>
            </a:r>
            <a:r>
              <a:rPr sz="1200" spc="-25" dirty="0">
                <a:latin typeface="Arial"/>
                <a:cs typeface="Arial"/>
              </a:rPr>
              <a:t>y </a:t>
            </a:r>
            <a:r>
              <a:rPr sz="1200" spc="-20" dirty="0">
                <a:latin typeface="Arial"/>
                <a:cs typeface="Arial"/>
              </a:rPr>
              <a:t>desafíos </a:t>
            </a:r>
            <a:r>
              <a:rPr sz="1200" spc="25" dirty="0">
                <a:latin typeface="Arial"/>
                <a:cs typeface="Arial"/>
              </a:rPr>
              <a:t>del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sector.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60"/>
              </a:spcBef>
              <a:buAutoNum type="arabicParenR" startAt="2"/>
              <a:tabLst>
                <a:tab pos="224154" algn="l"/>
              </a:tabLst>
            </a:pPr>
            <a:r>
              <a:rPr sz="1200" spc="-40" dirty="0">
                <a:latin typeface="Arial"/>
                <a:cs typeface="Arial"/>
              </a:rPr>
              <a:t>Los </a:t>
            </a:r>
            <a:r>
              <a:rPr sz="1200" spc="-10" dirty="0">
                <a:latin typeface="Arial"/>
                <a:cs typeface="Arial"/>
              </a:rPr>
              <a:t>empresarios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45" dirty="0">
                <a:latin typeface="Arial"/>
                <a:cs typeface="Arial"/>
              </a:rPr>
              <a:t>JSA </a:t>
            </a:r>
            <a:r>
              <a:rPr sz="1200" spc="-10" dirty="0">
                <a:latin typeface="Arial"/>
                <a:cs typeface="Arial"/>
              </a:rPr>
              <a:t>confían </a:t>
            </a:r>
            <a:r>
              <a:rPr sz="1200" spc="-5" dirty="0">
                <a:latin typeface="Arial"/>
                <a:cs typeface="Arial"/>
              </a:rPr>
              <a:t>en </a:t>
            </a:r>
            <a:r>
              <a:rPr sz="1200" spc="-15" dirty="0">
                <a:latin typeface="Arial"/>
                <a:cs typeface="Arial"/>
              </a:rPr>
              <a:t>la </a:t>
            </a:r>
            <a:r>
              <a:rPr sz="1200" spc="10" dirty="0">
                <a:latin typeface="Arial"/>
                <a:cs typeface="Arial"/>
              </a:rPr>
              <a:t>información  </a:t>
            </a:r>
            <a:r>
              <a:rPr sz="1200" spc="20" dirty="0">
                <a:latin typeface="Arial"/>
                <a:cs typeface="Arial"/>
              </a:rPr>
              <a:t>disponible </a:t>
            </a:r>
            <a:r>
              <a:rPr sz="1200" spc="25" dirty="0">
                <a:latin typeface="Arial"/>
                <a:cs typeface="Arial"/>
              </a:rPr>
              <a:t>del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-10" dirty="0">
                <a:latin typeface="Arial"/>
                <a:cs typeface="Arial"/>
              </a:rPr>
              <a:t>para </a:t>
            </a:r>
            <a:r>
              <a:rPr sz="1200" spc="-15" dirty="0">
                <a:latin typeface="Arial"/>
                <a:cs typeface="Arial"/>
              </a:rPr>
              <a:t>la </a:t>
            </a:r>
            <a:r>
              <a:rPr sz="1200" spc="20" dirty="0">
                <a:latin typeface="Arial"/>
                <a:cs typeface="Arial"/>
              </a:rPr>
              <a:t>toma </a:t>
            </a:r>
            <a:r>
              <a:rPr sz="1200" spc="30" dirty="0">
                <a:latin typeface="Arial"/>
                <a:cs typeface="Arial"/>
              </a:rPr>
              <a:t>de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decisiones.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  <a:spcBef>
                <a:spcPts val="1420"/>
              </a:spcBef>
            </a:pPr>
            <a:r>
              <a:rPr sz="1200" dirty="0">
                <a:latin typeface="Arial"/>
                <a:cs typeface="Arial"/>
              </a:rPr>
              <a:t>Comunicación</a:t>
            </a:r>
            <a:endParaRPr sz="1200">
              <a:latin typeface="Arial"/>
              <a:cs typeface="Arial"/>
            </a:endParaRPr>
          </a:p>
          <a:p>
            <a:pPr marL="194310" indent="-181610">
              <a:lnSpc>
                <a:spcPts val="1420"/>
              </a:lnSpc>
              <a:buAutoNum type="arabicParenR"/>
              <a:tabLst>
                <a:tab pos="194945" algn="l"/>
              </a:tabLst>
            </a:pPr>
            <a:r>
              <a:rPr sz="1200" spc="-40" dirty="0">
                <a:latin typeface="Arial"/>
                <a:cs typeface="Arial"/>
              </a:rPr>
              <a:t>Los </a:t>
            </a:r>
            <a:r>
              <a:rPr sz="1200" spc="5" dirty="0">
                <a:latin typeface="Arial"/>
                <a:cs typeface="Arial"/>
              </a:rPr>
              <a:t>gremios </a:t>
            </a:r>
            <a:r>
              <a:rPr sz="1200" spc="25" dirty="0">
                <a:latin typeface="Arial"/>
                <a:cs typeface="Arial"/>
              </a:rPr>
              <a:t>del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45" dirty="0">
                <a:latin typeface="Arial"/>
                <a:cs typeface="Arial"/>
              </a:rPr>
              <a:t>JSA </a:t>
            </a:r>
            <a:r>
              <a:rPr sz="1200" spc="5" dirty="0">
                <a:latin typeface="Arial"/>
                <a:cs typeface="Arial"/>
              </a:rPr>
              <a:t>mantienen </a:t>
            </a:r>
            <a:r>
              <a:rPr sz="1200" spc="-5" dirty="0">
                <a:latin typeface="Arial"/>
                <a:cs typeface="Arial"/>
              </a:rPr>
              <a:t>un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diálogo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  <a:spcBef>
                <a:spcPts val="60"/>
              </a:spcBef>
            </a:pPr>
            <a:r>
              <a:rPr sz="1200" spc="10" dirty="0">
                <a:latin typeface="Arial"/>
                <a:cs typeface="Arial"/>
              </a:rPr>
              <a:t>permanente </a:t>
            </a:r>
            <a:r>
              <a:rPr sz="1200" spc="5" dirty="0">
                <a:latin typeface="Arial"/>
                <a:cs typeface="Arial"/>
              </a:rPr>
              <a:t>con </a:t>
            </a:r>
            <a:r>
              <a:rPr sz="1200" dirty="0">
                <a:latin typeface="Arial"/>
                <a:cs typeface="Arial"/>
              </a:rPr>
              <a:t>instituciones </a:t>
            </a:r>
            <a:r>
              <a:rPr sz="1200" spc="-25" dirty="0">
                <a:latin typeface="Arial"/>
                <a:cs typeface="Arial"/>
              </a:rPr>
              <a:t>y </a:t>
            </a:r>
            <a:r>
              <a:rPr sz="1200" spc="-20" dirty="0">
                <a:latin typeface="Arial"/>
                <a:cs typeface="Arial"/>
              </a:rPr>
              <a:t>empresas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aliadas.</a:t>
            </a:r>
            <a:endParaRPr sz="1200">
              <a:latin typeface="Arial"/>
              <a:cs typeface="Arial"/>
            </a:endParaRPr>
          </a:p>
          <a:p>
            <a:pPr marL="236220" indent="-223520">
              <a:lnSpc>
                <a:spcPts val="1420"/>
              </a:lnSpc>
              <a:buAutoNum type="arabicParenR" startAt="2"/>
              <a:tabLst>
                <a:tab pos="236854" algn="l"/>
              </a:tabLst>
            </a:pPr>
            <a:r>
              <a:rPr sz="1200" spc="-20" dirty="0">
                <a:latin typeface="Arial"/>
                <a:cs typeface="Arial"/>
              </a:rPr>
              <a:t>Existe</a:t>
            </a:r>
            <a:r>
              <a:rPr sz="1200" spc="29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visibilidad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10" dirty="0">
                <a:latin typeface="Arial"/>
                <a:cs typeface="Arial"/>
              </a:rPr>
              <a:t>los </a:t>
            </a:r>
            <a:r>
              <a:rPr sz="1200" spc="5" dirty="0">
                <a:latin typeface="Arial"/>
                <a:cs typeface="Arial"/>
              </a:rPr>
              <a:t>logros,  </a:t>
            </a:r>
            <a:r>
              <a:rPr sz="1200" spc="-35" dirty="0">
                <a:latin typeface="Arial"/>
                <a:cs typeface="Arial"/>
              </a:rPr>
              <a:t>avances </a:t>
            </a:r>
            <a:r>
              <a:rPr sz="1200" spc="-25" dirty="0">
                <a:latin typeface="Arial"/>
                <a:cs typeface="Arial"/>
              </a:rPr>
              <a:t>y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demás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140"/>
              </a:spcBef>
            </a:pPr>
            <a:r>
              <a:rPr sz="1200" spc="-10" dirty="0">
                <a:latin typeface="Arial"/>
                <a:cs typeface="Arial"/>
              </a:rPr>
              <a:t>aspectos </a:t>
            </a:r>
            <a:r>
              <a:rPr sz="1200" spc="-45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destacar </a:t>
            </a:r>
            <a:r>
              <a:rPr sz="1200" spc="-5" dirty="0">
                <a:latin typeface="Arial"/>
                <a:cs typeface="Arial"/>
              </a:rPr>
              <a:t>sobre </a:t>
            </a:r>
            <a:r>
              <a:rPr sz="1200" spc="10" dirty="0">
                <a:latin typeface="Arial"/>
                <a:cs typeface="Arial"/>
              </a:rPr>
              <a:t>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45" dirty="0">
                <a:latin typeface="Arial"/>
                <a:cs typeface="Arial"/>
              </a:rPr>
              <a:t>JSA </a:t>
            </a:r>
            <a:r>
              <a:rPr sz="1200" spc="-5" dirty="0">
                <a:latin typeface="Arial"/>
                <a:cs typeface="Arial"/>
              </a:rPr>
              <a:t>en </a:t>
            </a:r>
            <a:r>
              <a:rPr sz="1200" spc="-10" dirty="0">
                <a:latin typeface="Arial"/>
                <a:cs typeface="Arial"/>
              </a:rPr>
              <a:t>los </a:t>
            </a:r>
            <a:r>
              <a:rPr sz="1200" spc="10" dirty="0">
                <a:latin typeface="Arial"/>
                <a:cs typeface="Arial"/>
              </a:rPr>
              <a:t>medios 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dirty="0">
                <a:latin typeface="Arial"/>
                <a:cs typeface="Arial"/>
              </a:rPr>
              <a:t>comunicación </a:t>
            </a:r>
            <a:r>
              <a:rPr sz="1200" spc="-15" dirty="0">
                <a:latin typeface="Arial"/>
                <a:cs typeface="Arial"/>
              </a:rPr>
              <a:t>nacionales </a:t>
            </a:r>
            <a:r>
              <a:rPr sz="1200" spc="-5" dirty="0">
                <a:latin typeface="Arial"/>
                <a:cs typeface="Arial"/>
              </a:rPr>
              <a:t>e internacionales.</a:t>
            </a:r>
            <a:endParaRPr sz="1200">
              <a:latin typeface="Arial"/>
              <a:cs typeface="Arial"/>
            </a:endParaRPr>
          </a:p>
          <a:p>
            <a:pPr marL="232410" indent="-219710">
              <a:lnSpc>
                <a:spcPts val="1360"/>
              </a:lnSpc>
              <a:buAutoNum type="arabicParenR" startAt="3"/>
              <a:tabLst>
                <a:tab pos="233045" algn="l"/>
              </a:tabLst>
            </a:pPr>
            <a:r>
              <a:rPr sz="1200" spc="-35" dirty="0">
                <a:latin typeface="Arial"/>
                <a:cs typeface="Arial"/>
              </a:rPr>
              <a:t>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45" dirty="0">
                <a:latin typeface="Arial"/>
                <a:cs typeface="Arial"/>
              </a:rPr>
              <a:t>JSA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informa </a:t>
            </a:r>
            <a:r>
              <a:rPr sz="1200" spc="-5" dirty="0">
                <a:latin typeface="Arial"/>
                <a:cs typeface="Arial"/>
              </a:rPr>
              <a:t>sobre </a:t>
            </a:r>
            <a:r>
              <a:rPr sz="1200" spc="-40" dirty="0">
                <a:latin typeface="Arial"/>
                <a:cs typeface="Arial"/>
              </a:rPr>
              <a:t>las </a:t>
            </a:r>
            <a:r>
              <a:rPr sz="1200" spc="-15" dirty="0">
                <a:latin typeface="Arial"/>
                <a:cs typeface="Arial"/>
              </a:rPr>
              <a:t>acciones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que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spc="10" dirty="0">
                <a:latin typeface="Arial"/>
                <a:cs typeface="Arial"/>
              </a:rPr>
              <a:t>promueve </a:t>
            </a:r>
            <a:r>
              <a:rPr sz="1200" spc="5" dirty="0">
                <a:latin typeface="Arial"/>
                <a:cs typeface="Arial"/>
              </a:rPr>
              <a:t>contra </a:t>
            </a:r>
            <a:r>
              <a:rPr sz="1200" spc="-15" dirty="0">
                <a:latin typeface="Arial"/>
                <a:cs typeface="Arial"/>
              </a:rPr>
              <a:t>la </a:t>
            </a:r>
            <a:r>
              <a:rPr sz="1200" spc="15" dirty="0">
                <a:latin typeface="Arial"/>
                <a:cs typeface="Arial"/>
              </a:rPr>
              <a:t>ilegalidad </a:t>
            </a:r>
            <a:r>
              <a:rPr sz="1200" spc="-5" dirty="0">
                <a:latin typeface="Arial"/>
                <a:cs typeface="Arial"/>
              </a:rPr>
              <a:t>en </a:t>
            </a:r>
            <a:r>
              <a:rPr sz="1200" spc="-20" dirty="0">
                <a:latin typeface="Arial"/>
                <a:cs typeface="Arial"/>
              </a:rPr>
              <a:t>esta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industria.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ts val="1420"/>
              </a:lnSpc>
            </a:pPr>
            <a:r>
              <a:rPr sz="1200" spc="20" dirty="0">
                <a:latin typeface="Arial"/>
                <a:cs typeface="Arial"/>
              </a:rPr>
              <a:t>Integridad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60"/>
              </a:spcBef>
            </a:pPr>
            <a:r>
              <a:rPr sz="1200" spc="-45" dirty="0">
                <a:latin typeface="Arial"/>
                <a:cs typeface="Arial"/>
              </a:rPr>
              <a:t>1) </a:t>
            </a:r>
            <a:r>
              <a:rPr sz="1200" spc="5" dirty="0">
                <a:latin typeface="Arial"/>
                <a:cs typeface="Arial"/>
              </a:rPr>
              <a:t>Operadores </a:t>
            </a:r>
            <a:r>
              <a:rPr sz="1200" spc="-25" dirty="0">
                <a:latin typeface="Arial"/>
                <a:cs typeface="Arial"/>
              </a:rPr>
              <a:t>y </a:t>
            </a:r>
            <a:r>
              <a:rPr sz="1200" spc="5" dirty="0">
                <a:latin typeface="Arial"/>
                <a:cs typeface="Arial"/>
              </a:rPr>
              <a:t>gremios </a:t>
            </a:r>
            <a:r>
              <a:rPr sz="1200" spc="25" dirty="0">
                <a:latin typeface="Arial"/>
                <a:cs typeface="Arial"/>
              </a:rPr>
              <a:t>del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45" dirty="0">
                <a:latin typeface="Arial"/>
                <a:cs typeface="Arial"/>
              </a:rPr>
              <a:t>JSA </a:t>
            </a:r>
            <a:r>
              <a:rPr sz="1200" spc="-10" dirty="0">
                <a:latin typeface="Arial"/>
                <a:cs typeface="Arial"/>
              </a:rPr>
              <a:t>confían </a:t>
            </a:r>
            <a:r>
              <a:rPr sz="1200" spc="-5" dirty="0">
                <a:latin typeface="Arial"/>
                <a:cs typeface="Arial"/>
              </a:rPr>
              <a:t>en </a:t>
            </a:r>
            <a:r>
              <a:rPr sz="1200" spc="-15" dirty="0">
                <a:latin typeface="Arial"/>
                <a:cs typeface="Arial"/>
              </a:rPr>
              <a:t>la  </a:t>
            </a:r>
            <a:r>
              <a:rPr sz="1200" spc="15" dirty="0">
                <a:latin typeface="Arial"/>
                <a:cs typeface="Arial"/>
              </a:rPr>
              <a:t>labor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dirty="0">
                <a:latin typeface="Arial"/>
                <a:cs typeface="Arial"/>
              </a:rPr>
              <a:t>inspección, vigilancia </a:t>
            </a:r>
            <a:r>
              <a:rPr sz="1200" spc="-25" dirty="0">
                <a:latin typeface="Arial"/>
                <a:cs typeface="Arial"/>
              </a:rPr>
              <a:t>y </a:t>
            </a:r>
            <a:r>
              <a:rPr sz="1200" spc="15" dirty="0">
                <a:latin typeface="Arial"/>
                <a:cs typeface="Arial"/>
              </a:rPr>
              <a:t>control </a:t>
            </a:r>
            <a:r>
              <a:rPr sz="1200" spc="-20" dirty="0">
                <a:latin typeface="Arial"/>
                <a:cs typeface="Arial"/>
              </a:rPr>
              <a:t>realizada </a:t>
            </a:r>
            <a:r>
              <a:rPr sz="1200" spc="35" dirty="0">
                <a:latin typeface="Arial"/>
                <a:cs typeface="Arial"/>
              </a:rPr>
              <a:t>por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las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spc="5" dirty="0">
                <a:latin typeface="Arial"/>
                <a:cs typeface="Arial"/>
              </a:rPr>
              <a:t>entidades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competentes.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3692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1"/>
                </a:lnTo>
              </a:path>
            </a:pathLst>
          </a:custGeom>
          <a:ln w="952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22700" y="186944"/>
            <a:ext cx="1663700" cy="1663700"/>
          </a:xfrm>
          <a:custGeom>
            <a:avLst/>
            <a:gdLst/>
            <a:ahLst/>
            <a:cxnLst/>
            <a:rect l="l" t="t" r="r" b="b"/>
            <a:pathLst>
              <a:path w="1663700" h="1663700">
                <a:moveTo>
                  <a:pt x="831850" y="0"/>
                </a:moveTo>
                <a:lnTo>
                  <a:pt x="782972" y="1412"/>
                </a:lnTo>
                <a:lnTo>
                  <a:pt x="734837" y="5596"/>
                </a:lnTo>
                <a:lnTo>
                  <a:pt x="687525" y="12475"/>
                </a:lnTo>
                <a:lnTo>
                  <a:pt x="641113" y="21970"/>
                </a:lnTo>
                <a:lnTo>
                  <a:pt x="595678" y="34003"/>
                </a:lnTo>
                <a:lnTo>
                  <a:pt x="551299" y="48496"/>
                </a:lnTo>
                <a:lnTo>
                  <a:pt x="508054" y="65372"/>
                </a:lnTo>
                <a:lnTo>
                  <a:pt x="466021" y="84551"/>
                </a:lnTo>
                <a:lnTo>
                  <a:pt x="425278" y="105957"/>
                </a:lnTo>
                <a:lnTo>
                  <a:pt x="385903" y="129511"/>
                </a:lnTo>
                <a:lnTo>
                  <a:pt x="347973" y="155134"/>
                </a:lnTo>
                <a:lnTo>
                  <a:pt x="311568" y="182750"/>
                </a:lnTo>
                <a:lnTo>
                  <a:pt x="276764" y="212280"/>
                </a:lnTo>
                <a:lnTo>
                  <a:pt x="243641" y="243646"/>
                </a:lnTo>
                <a:lnTo>
                  <a:pt x="212276" y="276770"/>
                </a:lnTo>
                <a:lnTo>
                  <a:pt x="182746" y="311573"/>
                </a:lnTo>
                <a:lnTo>
                  <a:pt x="155131" y="347979"/>
                </a:lnTo>
                <a:lnTo>
                  <a:pt x="129507" y="385908"/>
                </a:lnTo>
                <a:lnTo>
                  <a:pt x="105954" y="425283"/>
                </a:lnTo>
                <a:lnTo>
                  <a:pt x="84549" y="466027"/>
                </a:lnTo>
                <a:lnTo>
                  <a:pt x="65370" y="508059"/>
                </a:lnTo>
                <a:lnTo>
                  <a:pt x="48495" y="551304"/>
                </a:lnTo>
                <a:lnTo>
                  <a:pt x="34002" y="595682"/>
                </a:lnTo>
                <a:lnTo>
                  <a:pt x="21969" y="641117"/>
                </a:lnTo>
                <a:lnTo>
                  <a:pt x="12474" y="687528"/>
                </a:lnTo>
                <a:lnTo>
                  <a:pt x="5596" y="734840"/>
                </a:lnTo>
                <a:lnTo>
                  <a:pt x="1412" y="782973"/>
                </a:lnTo>
                <a:lnTo>
                  <a:pt x="0" y="831850"/>
                </a:lnTo>
                <a:lnTo>
                  <a:pt x="1412" y="880727"/>
                </a:lnTo>
                <a:lnTo>
                  <a:pt x="5596" y="928862"/>
                </a:lnTo>
                <a:lnTo>
                  <a:pt x="12474" y="976174"/>
                </a:lnTo>
                <a:lnTo>
                  <a:pt x="21969" y="1022586"/>
                </a:lnTo>
                <a:lnTo>
                  <a:pt x="34002" y="1068021"/>
                </a:lnTo>
                <a:lnTo>
                  <a:pt x="48495" y="1112400"/>
                </a:lnTo>
                <a:lnTo>
                  <a:pt x="65370" y="1155645"/>
                </a:lnTo>
                <a:lnTo>
                  <a:pt x="84549" y="1197678"/>
                </a:lnTo>
                <a:lnTo>
                  <a:pt x="105954" y="1238421"/>
                </a:lnTo>
                <a:lnTo>
                  <a:pt x="129507" y="1277796"/>
                </a:lnTo>
                <a:lnTo>
                  <a:pt x="155131" y="1315726"/>
                </a:lnTo>
                <a:lnTo>
                  <a:pt x="182746" y="1352131"/>
                </a:lnTo>
                <a:lnTo>
                  <a:pt x="212276" y="1386935"/>
                </a:lnTo>
                <a:lnTo>
                  <a:pt x="243641" y="1420058"/>
                </a:lnTo>
                <a:lnTo>
                  <a:pt x="276764" y="1451423"/>
                </a:lnTo>
                <a:lnTo>
                  <a:pt x="311568" y="1480953"/>
                </a:lnTo>
                <a:lnTo>
                  <a:pt x="347973" y="1508568"/>
                </a:lnTo>
                <a:lnTo>
                  <a:pt x="385903" y="1534192"/>
                </a:lnTo>
                <a:lnTo>
                  <a:pt x="425278" y="1557745"/>
                </a:lnTo>
                <a:lnTo>
                  <a:pt x="466021" y="1579150"/>
                </a:lnTo>
                <a:lnTo>
                  <a:pt x="508054" y="1598329"/>
                </a:lnTo>
                <a:lnTo>
                  <a:pt x="551299" y="1615204"/>
                </a:lnTo>
                <a:lnTo>
                  <a:pt x="595678" y="1629697"/>
                </a:lnTo>
                <a:lnTo>
                  <a:pt x="641113" y="1641730"/>
                </a:lnTo>
                <a:lnTo>
                  <a:pt x="687525" y="1651225"/>
                </a:lnTo>
                <a:lnTo>
                  <a:pt x="734837" y="1658103"/>
                </a:lnTo>
                <a:lnTo>
                  <a:pt x="782972" y="1662287"/>
                </a:lnTo>
                <a:lnTo>
                  <a:pt x="831850" y="1663700"/>
                </a:lnTo>
                <a:lnTo>
                  <a:pt x="880727" y="1662287"/>
                </a:lnTo>
                <a:lnTo>
                  <a:pt x="928862" y="1658103"/>
                </a:lnTo>
                <a:lnTo>
                  <a:pt x="976174" y="1651225"/>
                </a:lnTo>
                <a:lnTo>
                  <a:pt x="1022586" y="1641730"/>
                </a:lnTo>
                <a:lnTo>
                  <a:pt x="1068021" y="1629697"/>
                </a:lnTo>
                <a:lnTo>
                  <a:pt x="1112400" y="1615204"/>
                </a:lnTo>
                <a:lnTo>
                  <a:pt x="1155645" y="1598329"/>
                </a:lnTo>
                <a:lnTo>
                  <a:pt x="1197678" y="1579150"/>
                </a:lnTo>
                <a:lnTo>
                  <a:pt x="1238421" y="1557745"/>
                </a:lnTo>
                <a:lnTo>
                  <a:pt x="1277796" y="1534192"/>
                </a:lnTo>
                <a:lnTo>
                  <a:pt x="1315726" y="1508568"/>
                </a:lnTo>
                <a:lnTo>
                  <a:pt x="1352131" y="1480953"/>
                </a:lnTo>
                <a:lnTo>
                  <a:pt x="1386935" y="1451423"/>
                </a:lnTo>
                <a:lnTo>
                  <a:pt x="1420058" y="1420058"/>
                </a:lnTo>
                <a:lnTo>
                  <a:pt x="1451423" y="1386935"/>
                </a:lnTo>
                <a:lnTo>
                  <a:pt x="1480953" y="1352131"/>
                </a:lnTo>
                <a:lnTo>
                  <a:pt x="1508568" y="1315726"/>
                </a:lnTo>
                <a:lnTo>
                  <a:pt x="1534192" y="1277796"/>
                </a:lnTo>
                <a:lnTo>
                  <a:pt x="1557745" y="1238421"/>
                </a:lnTo>
                <a:lnTo>
                  <a:pt x="1579150" y="1197678"/>
                </a:lnTo>
                <a:lnTo>
                  <a:pt x="1598329" y="1155645"/>
                </a:lnTo>
                <a:lnTo>
                  <a:pt x="1615204" y="1112400"/>
                </a:lnTo>
                <a:lnTo>
                  <a:pt x="1629697" y="1068021"/>
                </a:lnTo>
                <a:lnTo>
                  <a:pt x="1641730" y="1022586"/>
                </a:lnTo>
                <a:lnTo>
                  <a:pt x="1651225" y="976174"/>
                </a:lnTo>
                <a:lnTo>
                  <a:pt x="1658103" y="928862"/>
                </a:lnTo>
                <a:lnTo>
                  <a:pt x="1662287" y="880727"/>
                </a:lnTo>
                <a:lnTo>
                  <a:pt x="1663700" y="831850"/>
                </a:lnTo>
                <a:lnTo>
                  <a:pt x="1662287" y="782973"/>
                </a:lnTo>
                <a:lnTo>
                  <a:pt x="1658103" y="734840"/>
                </a:lnTo>
                <a:lnTo>
                  <a:pt x="1651225" y="687528"/>
                </a:lnTo>
                <a:lnTo>
                  <a:pt x="1641730" y="641117"/>
                </a:lnTo>
                <a:lnTo>
                  <a:pt x="1629697" y="595682"/>
                </a:lnTo>
                <a:lnTo>
                  <a:pt x="1615204" y="551304"/>
                </a:lnTo>
                <a:lnTo>
                  <a:pt x="1598329" y="508059"/>
                </a:lnTo>
                <a:lnTo>
                  <a:pt x="1579150" y="466027"/>
                </a:lnTo>
                <a:lnTo>
                  <a:pt x="1557745" y="425283"/>
                </a:lnTo>
                <a:lnTo>
                  <a:pt x="1534192" y="385908"/>
                </a:lnTo>
                <a:lnTo>
                  <a:pt x="1508568" y="347979"/>
                </a:lnTo>
                <a:lnTo>
                  <a:pt x="1480953" y="311573"/>
                </a:lnTo>
                <a:lnTo>
                  <a:pt x="1451423" y="276770"/>
                </a:lnTo>
                <a:lnTo>
                  <a:pt x="1420058" y="243646"/>
                </a:lnTo>
                <a:lnTo>
                  <a:pt x="1386935" y="212280"/>
                </a:lnTo>
                <a:lnTo>
                  <a:pt x="1352131" y="182750"/>
                </a:lnTo>
                <a:lnTo>
                  <a:pt x="1315726" y="155134"/>
                </a:lnTo>
                <a:lnTo>
                  <a:pt x="1277796" y="129511"/>
                </a:lnTo>
                <a:lnTo>
                  <a:pt x="1238421" y="105957"/>
                </a:lnTo>
                <a:lnTo>
                  <a:pt x="1197678" y="84551"/>
                </a:lnTo>
                <a:lnTo>
                  <a:pt x="1155645" y="65372"/>
                </a:lnTo>
                <a:lnTo>
                  <a:pt x="1112400" y="48496"/>
                </a:lnTo>
                <a:lnTo>
                  <a:pt x="1068021" y="34003"/>
                </a:lnTo>
                <a:lnTo>
                  <a:pt x="1022586" y="21970"/>
                </a:lnTo>
                <a:lnTo>
                  <a:pt x="976174" y="12475"/>
                </a:lnTo>
                <a:lnTo>
                  <a:pt x="928862" y="5596"/>
                </a:lnTo>
                <a:lnTo>
                  <a:pt x="880727" y="1412"/>
                </a:lnTo>
                <a:lnTo>
                  <a:pt x="831850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84381" y="1709191"/>
            <a:ext cx="3606800" cy="44195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19"/>
              </a:spcBef>
              <a:tabLst>
                <a:tab pos="1108710" algn="l"/>
                <a:tab pos="1723389" algn="l"/>
                <a:tab pos="2033270" algn="l"/>
                <a:tab pos="2166620" algn="l"/>
                <a:tab pos="2388870" algn="l"/>
                <a:tab pos="2456180" algn="l"/>
                <a:tab pos="2954655" algn="l"/>
                <a:tab pos="3183890" algn="l"/>
                <a:tab pos="3507740" algn="l"/>
              </a:tabLst>
            </a:pPr>
            <a:r>
              <a:rPr sz="1400" spc="-114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1400" spc="70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400" spc="-35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1400" spc="70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1400" spc="95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r>
              <a:rPr sz="1400" spc="145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400" spc="145" dirty="0">
                <a:solidFill>
                  <a:srgbClr val="666666"/>
                </a:solidFill>
                <a:latin typeface="Arial"/>
                <a:cs typeface="Arial"/>
              </a:rPr>
              <a:t>d</a:t>
            </a:r>
            <a:r>
              <a:rPr sz="1400" spc="12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400" spc="145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1400" spc="12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400" spc="-35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1400" spc="95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1400" spc="145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1400" spc="95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1400" spc="40" dirty="0">
                <a:solidFill>
                  <a:srgbClr val="666666"/>
                </a:solidFill>
                <a:latin typeface="Arial"/>
                <a:cs typeface="Arial"/>
              </a:rPr>
              <a:t>v</a:t>
            </a:r>
            <a:r>
              <a:rPr sz="1400" spc="12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400" spc="70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400" spc="-65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1400" spc="70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400" spc="65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1400" spc="40" dirty="0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sz="1400" spc="70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400" spc="145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1400" spc="40" dirty="0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sz="1400" spc="95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1400" spc="120" dirty="0">
                <a:solidFill>
                  <a:srgbClr val="666666"/>
                </a:solidFill>
                <a:latin typeface="Arial"/>
                <a:cs typeface="Arial"/>
              </a:rPr>
              <a:t>ó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y  </a:t>
            </a:r>
            <a:r>
              <a:rPr sz="1400" spc="-150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400" spc="110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re</a:t>
            </a:r>
            <a:r>
              <a:rPr sz="1400" spc="-70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1400" spc="110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400" spc="110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1400" spc="60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v</a:t>
            </a:r>
            <a:r>
              <a:rPr sz="1400" spc="60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1400" spc="110" dirty="0">
                <a:solidFill>
                  <a:srgbClr val="666666"/>
                </a:solidFill>
                <a:latin typeface="Arial"/>
                <a:cs typeface="Arial"/>
              </a:rPr>
              <a:t>d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400" spc="110" dirty="0">
                <a:solidFill>
                  <a:srgbClr val="666666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,	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sz="1400" spc="85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		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		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67</a:t>
            </a:r>
            <a:r>
              <a:rPr sz="1400" spc="-80" dirty="0">
                <a:solidFill>
                  <a:srgbClr val="666666"/>
                </a:solidFill>
                <a:latin typeface="Arial"/>
                <a:cs typeface="Arial"/>
              </a:rPr>
              <a:t>%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65</a:t>
            </a:r>
            <a:r>
              <a:rPr sz="1400" spc="-45" dirty="0">
                <a:solidFill>
                  <a:srgbClr val="666666"/>
                </a:solidFill>
                <a:latin typeface="Arial"/>
                <a:cs typeface="Arial"/>
              </a:rPr>
              <a:t>%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23414" y="2852191"/>
            <a:ext cx="67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440256" y="1938438"/>
          <a:ext cx="2921631" cy="15760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7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98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54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1747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solidFill>
                      <a:srgbClr val="EDCF9A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ts val="1145"/>
                        </a:lnSpc>
                        <a:tabLst>
                          <a:tab pos="287020" algn="l"/>
                        </a:tabLst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%	</a:t>
                      </a: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C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20320" algn="ctr">
                        <a:lnSpc>
                          <a:spcPts val="1145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65%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E0E0E0"/>
                      </a:solidFill>
                      <a:prstDash val="solid"/>
                    </a:lnR>
                    <a:solidFill>
                      <a:srgbClr val="C7D8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85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480">
                <a:tc gridSpan="2">
                  <a:txBody>
                    <a:bodyPr/>
                    <a:lstStyle/>
                    <a:p>
                      <a:pPr marL="48895">
                        <a:lnSpc>
                          <a:spcPts val="1145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solidFill>
                      <a:srgbClr val="EDCF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9860">
                        <a:lnSpc>
                          <a:spcPts val="1145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C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18415" algn="ctr">
                        <a:lnSpc>
                          <a:spcPts val="1145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67%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E0E0E0"/>
                      </a:solidFill>
                      <a:prstDash val="solid"/>
                    </a:lnR>
                    <a:solidFill>
                      <a:srgbClr val="C7D8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480">
                <a:tc gridSpan="2">
                  <a:txBody>
                    <a:bodyPr/>
                    <a:lstStyle/>
                    <a:p>
                      <a:pPr marL="31115">
                        <a:lnSpc>
                          <a:spcPts val="1145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solidFill>
                      <a:srgbClr val="EDCF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C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9050" algn="ctr">
                        <a:lnSpc>
                          <a:spcPts val="1145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E0E0E0"/>
                      </a:solidFill>
                      <a:prstDash val="solid"/>
                    </a:lnR>
                    <a:solidFill>
                      <a:srgbClr val="C7D8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85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480">
                <a:tc gridSpan="3">
                  <a:txBody>
                    <a:bodyPr/>
                    <a:lstStyle/>
                    <a:p>
                      <a:pPr marL="132080">
                        <a:lnSpc>
                          <a:spcPts val="1145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solidFill>
                      <a:srgbClr val="EDCF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87325">
                        <a:lnSpc>
                          <a:spcPts val="1145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C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9050" algn="ctr">
                        <a:lnSpc>
                          <a:spcPts val="1145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E0E0E0"/>
                      </a:solidFill>
                      <a:prstDash val="solid"/>
                    </a:lnR>
                    <a:solidFill>
                      <a:srgbClr val="C7D8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11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322463" y="3600881"/>
            <a:ext cx="2451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7403" y="3600881"/>
            <a:ext cx="41465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8300" y="3220605"/>
            <a:ext cx="98933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Comunicación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413" y="2825940"/>
            <a:ext cx="7016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Integridad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1015" y="2431288"/>
            <a:ext cx="78613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Percepción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200" y="2036622"/>
            <a:ext cx="143573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Representatividad</a:t>
            </a:r>
            <a:r>
              <a:rPr sz="1200" spc="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97494" y="408315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76415" y="0"/>
                </a:lnTo>
                <a:lnTo>
                  <a:pt x="76415" y="76409"/>
                </a:lnTo>
                <a:lnTo>
                  <a:pt x="0" y="76409"/>
                </a:lnTo>
                <a:lnTo>
                  <a:pt x="0" y="0"/>
                </a:lnTo>
                <a:close/>
              </a:path>
            </a:pathLst>
          </a:custGeom>
          <a:solidFill>
            <a:srgbClr val="EDC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93062" y="4023760"/>
            <a:ext cx="3467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Reto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76741" y="408315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76403" y="0"/>
                </a:lnTo>
                <a:lnTo>
                  <a:pt x="76403" y="76409"/>
                </a:lnTo>
                <a:lnTo>
                  <a:pt x="0" y="76409"/>
                </a:lnTo>
                <a:lnTo>
                  <a:pt x="0" y="0"/>
                </a:lnTo>
                <a:close/>
              </a:path>
            </a:pathLst>
          </a:custGeom>
          <a:solidFill>
            <a:srgbClr val="FFFC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71570" y="408315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76403" y="0"/>
                </a:lnTo>
                <a:lnTo>
                  <a:pt x="76403" y="76409"/>
                </a:lnTo>
                <a:lnTo>
                  <a:pt x="0" y="76409"/>
                </a:lnTo>
                <a:lnTo>
                  <a:pt x="0" y="0"/>
                </a:lnTo>
                <a:close/>
              </a:path>
            </a:pathLst>
          </a:custGeom>
          <a:solidFill>
            <a:srgbClr val="C7D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66087" y="3600881"/>
            <a:ext cx="2116455" cy="631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98170" algn="l"/>
                <a:tab pos="1184275" algn="l"/>
                <a:tab pos="1769745" algn="l"/>
              </a:tabLst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20%	40%	60%	80%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518795">
              <a:lnSpc>
                <a:spcPct val="100000"/>
              </a:lnSpc>
              <a:tabLst>
                <a:tab pos="1613535" algn="l"/>
              </a:tabLst>
            </a:pP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Opor</a:t>
            </a: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unidad</a:t>
            </a:r>
            <a:r>
              <a:rPr sz="1200" dirty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Óptimo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92464" y="891501"/>
            <a:ext cx="92201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333333"/>
                </a:solidFill>
                <a:latin typeface="Arial"/>
                <a:cs typeface="Arial"/>
              </a:rPr>
              <a:t>Confianza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039" y="43230"/>
            <a:ext cx="948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Liderado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77416" y="82092"/>
            <a:ext cx="1233106" cy="462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9277" y="19261"/>
            <a:ext cx="1770055" cy="633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667931" y="42316"/>
            <a:ext cx="1047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Elaborado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2125" y="4680367"/>
            <a:ext cx="32308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90" dirty="0">
                <a:latin typeface="Times New Roman"/>
                <a:cs typeface="Times New Roman"/>
              </a:rPr>
              <a:t>Conclusiones </a:t>
            </a:r>
            <a:r>
              <a:rPr sz="2000" spc="135" dirty="0">
                <a:latin typeface="Times New Roman"/>
                <a:cs typeface="Times New Roman"/>
              </a:rPr>
              <a:t>por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dimensión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84381" y="2128291"/>
            <a:ext cx="3646804" cy="27603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44450" algn="just">
              <a:lnSpc>
                <a:spcPct val="101200"/>
              </a:lnSpc>
              <a:spcBef>
                <a:spcPts val="80"/>
              </a:spcBef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Indicadores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del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reconocimiento alrededor  </a:t>
            </a:r>
            <a:r>
              <a:rPr sz="1400" spc="110" dirty="0">
                <a:solidFill>
                  <a:srgbClr val="666666"/>
                </a:solidFill>
                <a:latin typeface="Arial"/>
                <a:cs typeface="Arial"/>
              </a:rPr>
              <a:t>del </a:t>
            </a:r>
            <a:r>
              <a:rPr sz="1400" spc="125" dirty="0">
                <a:solidFill>
                  <a:srgbClr val="666666"/>
                </a:solidFill>
                <a:latin typeface="Arial"/>
                <a:cs typeface="Arial"/>
              </a:rPr>
              <a:t>aporte </a:t>
            </a:r>
            <a:r>
              <a:rPr sz="1400" spc="110" dirty="0">
                <a:solidFill>
                  <a:srgbClr val="666666"/>
                </a:solidFill>
                <a:latin typeface="Arial"/>
                <a:cs typeface="Arial"/>
              </a:rPr>
              <a:t>del </a:t>
            </a:r>
            <a:r>
              <a:rPr sz="1400" spc="95" dirty="0">
                <a:solidFill>
                  <a:srgbClr val="666666"/>
                </a:solidFill>
                <a:latin typeface="Arial"/>
                <a:cs typeface="Arial"/>
              </a:rPr>
              <a:t>sector </a:t>
            </a:r>
            <a:r>
              <a:rPr sz="1400" spc="45" dirty="0">
                <a:solidFill>
                  <a:srgbClr val="666666"/>
                </a:solidFill>
                <a:latin typeface="Arial"/>
                <a:cs typeface="Arial"/>
              </a:rPr>
              <a:t>al </a:t>
            </a:r>
            <a:r>
              <a:rPr sz="1400" spc="114" dirty="0">
                <a:solidFill>
                  <a:srgbClr val="666666"/>
                </a:solidFill>
                <a:latin typeface="Arial"/>
                <a:cs typeface="Arial"/>
              </a:rPr>
              <a:t>desarrollo 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socioeconómico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del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país.</a:t>
            </a:r>
            <a:endParaRPr sz="1400">
              <a:latin typeface="Arial"/>
              <a:cs typeface="Arial"/>
            </a:endParaRPr>
          </a:p>
          <a:p>
            <a:pPr marL="39370" marR="17780" algn="just">
              <a:lnSpc>
                <a:spcPct val="99200"/>
              </a:lnSpc>
              <a:spcBef>
                <a:spcPts val="1585"/>
              </a:spcBef>
            </a:pP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Muy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valorado</a:t>
            </a:r>
            <a:r>
              <a:rPr sz="1400" spc="3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el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trabajo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abogacía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y 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representación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que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hacen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los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gremios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la  confianza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información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disponible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del 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sector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para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toma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decisiones.</a:t>
            </a:r>
            <a:endParaRPr sz="1400">
              <a:latin typeface="Arial"/>
              <a:cs typeface="Arial"/>
            </a:endParaRPr>
          </a:p>
          <a:p>
            <a:pPr marL="52069" marR="5080" algn="just">
              <a:lnSpc>
                <a:spcPct val="99200"/>
              </a:lnSpc>
              <a:spcBef>
                <a:spcPts val="1535"/>
              </a:spcBef>
            </a:pPr>
            <a:r>
              <a:rPr sz="1400" spc="-60" dirty="0">
                <a:solidFill>
                  <a:srgbClr val="666666"/>
                </a:solidFill>
                <a:latin typeface="Arial"/>
                <a:cs typeface="Arial"/>
              </a:rPr>
              <a:t>Para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el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atributo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Comunicación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se </a:t>
            </a:r>
            <a:r>
              <a:rPr sz="1400" spc="-35" dirty="0">
                <a:solidFill>
                  <a:srgbClr val="666666"/>
                </a:solidFill>
                <a:latin typeface="Arial"/>
                <a:cs typeface="Arial"/>
              </a:rPr>
              <a:t>señala 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400" spc="3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necesidad </a:t>
            </a:r>
            <a:r>
              <a:rPr sz="1400" spc="60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45" dirty="0">
                <a:solidFill>
                  <a:srgbClr val="666666"/>
                </a:solidFill>
                <a:latin typeface="Arial"/>
                <a:cs typeface="Arial"/>
              </a:rPr>
              <a:t>mantener </a:t>
            </a:r>
            <a:r>
              <a:rPr sz="1400" spc="20" dirty="0">
                <a:solidFill>
                  <a:srgbClr val="666666"/>
                </a:solidFill>
                <a:latin typeface="Arial"/>
                <a:cs typeface="Arial"/>
              </a:rPr>
              <a:t>un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diálogo 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permanente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con </a:t>
            </a:r>
            <a:r>
              <a:rPr sz="1400" spc="-45" dirty="0">
                <a:solidFill>
                  <a:srgbClr val="666666"/>
                </a:solidFill>
                <a:latin typeface="Arial"/>
                <a:cs typeface="Arial"/>
              </a:rPr>
              <a:t>las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instituciones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empresas  aliadas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50516" y="3900461"/>
            <a:ext cx="67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857" y="4091999"/>
            <a:ext cx="833119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latin typeface="Arial"/>
                <a:cs typeface="Arial"/>
              </a:rPr>
              <a:t>Liderado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por: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6595" y="4347434"/>
            <a:ext cx="1770056" cy="633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36697" y="4459864"/>
            <a:ext cx="1233106" cy="462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32112" y="4089883"/>
            <a:ext cx="91948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latin typeface="Arial"/>
                <a:cs typeface="Arial"/>
              </a:rPr>
              <a:t>Elaborado</a:t>
            </a:r>
            <a:r>
              <a:rPr sz="1050" spc="-60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por: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38896" y="344855"/>
            <a:ext cx="28587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14" dirty="0">
                <a:latin typeface="Times New Roman"/>
                <a:cs typeface="Times New Roman"/>
              </a:rPr>
              <a:t>Preguntas </a:t>
            </a:r>
            <a:r>
              <a:rPr sz="2000" spc="135" dirty="0">
                <a:latin typeface="Times New Roman"/>
                <a:cs typeface="Times New Roman"/>
              </a:rPr>
              <a:t>por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dimensión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46147"/>
            <a:ext cx="948055" cy="5080"/>
          </a:xfrm>
          <a:custGeom>
            <a:avLst/>
            <a:gdLst/>
            <a:ahLst/>
            <a:cxnLst/>
            <a:rect l="l" t="t" r="r" b="b"/>
            <a:pathLst>
              <a:path w="948055" h="5079">
                <a:moveTo>
                  <a:pt x="0" y="4950"/>
                </a:moveTo>
                <a:lnTo>
                  <a:pt x="947471" y="0"/>
                </a:lnTo>
              </a:path>
            </a:pathLst>
          </a:custGeom>
          <a:ln w="952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15422" y="538429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724" y="1"/>
                </a:lnTo>
              </a:path>
            </a:pathLst>
          </a:custGeom>
          <a:ln w="952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6953" y="420230"/>
            <a:ext cx="235418" cy="235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69617" y="1841266"/>
            <a:ext cx="1704111" cy="1226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69123" y="2064245"/>
            <a:ext cx="1233805" cy="77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4820" indent="-76835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465455" algn="l"/>
              </a:tabLst>
            </a:pPr>
            <a:r>
              <a:rPr sz="1200" spc="5" dirty="0">
                <a:latin typeface="Arial"/>
                <a:cs typeface="Arial"/>
              </a:rPr>
              <a:t>Efectividad</a:t>
            </a:r>
            <a:endParaRPr sz="1200">
              <a:latin typeface="Arial"/>
              <a:cs typeface="Arial"/>
            </a:endParaRPr>
          </a:p>
          <a:p>
            <a:pPr marL="89535" indent="-76835">
              <a:lnSpc>
                <a:spcPct val="100000"/>
              </a:lnSpc>
              <a:spcBef>
                <a:spcPts val="60"/>
              </a:spcBef>
              <a:buSzPct val="91666"/>
              <a:buChar char="•"/>
              <a:tabLst>
                <a:tab pos="89535" algn="l"/>
              </a:tabLst>
            </a:pPr>
            <a:r>
              <a:rPr sz="1200" spc="-5" dirty="0">
                <a:latin typeface="Arial"/>
                <a:cs typeface="Arial"/>
              </a:rPr>
              <a:t>Relacionamiento</a:t>
            </a:r>
            <a:endParaRPr sz="1200">
              <a:latin typeface="Arial"/>
              <a:cs typeface="Arial"/>
            </a:endParaRPr>
          </a:p>
          <a:p>
            <a:pPr marL="534670" lvl="1" indent="-76835">
              <a:lnSpc>
                <a:spcPct val="100000"/>
              </a:lnSpc>
              <a:spcBef>
                <a:spcPts val="60"/>
              </a:spcBef>
              <a:buSzPct val="91666"/>
              <a:buChar char="•"/>
              <a:tabLst>
                <a:tab pos="535305" algn="l"/>
              </a:tabLst>
            </a:pPr>
            <a:r>
              <a:rPr sz="1200" dirty="0">
                <a:latin typeface="Arial"/>
                <a:cs typeface="Arial"/>
              </a:rPr>
              <a:t>Incidencia</a:t>
            </a:r>
            <a:endParaRPr sz="1200">
              <a:latin typeface="Arial"/>
              <a:cs typeface="Arial"/>
            </a:endParaRPr>
          </a:p>
          <a:p>
            <a:pPr marL="483234" indent="-76835">
              <a:lnSpc>
                <a:spcPct val="100000"/>
              </a:lnSpc>
              <a:spcBef>
                <a:spcPts val="60"/>
              </a:spcBef>
              <a:buSzPct val="91666"/>
              <a:buChar char="•"/>
              <a:tabLst>
                <a:tab pos="483870" algn="l"/>
              </a:tabLst>
            </a:pPr>
            <a:r>
              <a:rPr sz="1200" dirty="0">
                <a:latin typeface="Arial"/>
                <a:cs typeface="Arial"/>
              </a:rPr>
              <a:t>Innovación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4523" y="1512912"/>
            <a:ext cx="1911921" cy="16292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46058" y="1801406"/>
            <a:ext cx="805815" cy="67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ct val="101200"/>
              </a:lnSpc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Gestión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y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Liderazgo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83835" y="203200"/>
            <a:ext cx="4032885" cy="4711700"/>
          </a:xfrm>
          <a:custGeom>
            <a:avLst/>
            <a:gdLst/>
            <a:ahLst/>
            <a:cxnLst/>
            <a:rect l="l" t="t" r="r" b="b"/>
            <a:pathLst>
              <a:path w="4032884" h="4711700">
                <a:moveTo>
                  <a:pt x="0" y="0"/>
                </a:moveTo>
                <a:lnTo>
                  <a:pt x="4032440" y="0"/>
                </a:lnTo>
                <a:lnTo>
                  <a:pt x="4032440" y="4711700"/>
                </a:lnTo>
                <a:lnTo>
                  <a:pt x="0" y="4711700"/>
                </a:lnTo>
                <a:lnTo>
                  <a:pt x="0" y="0"/>
                </a:lnTo>
                <a:close/>
              </a:path>
            </a:pathLst>
          </a:custGeom>
          <a:solidFill>
            <a:srgbClr val="C7E2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83835" y="196850"/>
            <a:ext cx="0" cy="4737100"/>
          </a:xfrm>
          <a:custGeom>
            <a:avLst/>
            <a:gdLst/>
            <a:ahLst/>
            <a:cxnLst/>
            <a:rect l="l" t="t" r="r" b="b"/>
            <a:pathLst>
              <a:path h="4737100">
                <a:moveTo>
                  <a:pt x="0" y="0"/>
                </a:moveTo>
                <a:lnTo>
                  <a:pt x="0" y="47371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16288" y="196850"/>
            <a:ext cx="0" cy="4737100"/>
          </a:xfrm>
          <a:custGeom>
            <a:avLst/>
            <a:gdLst/>
            <a:ahLst/>
            <a:cxnLst/>
            <a:rect l="l" t="t" r="r" b="b"/>
            <a:pathLst>
              <a:path h="4737100">
                <a:moveTo>
                  <a:pt x="0" y="0"/>
                </a:moveTo>
                <a:lnTo>
                  <a:pt x="0" y="47371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77485" y="196850"/>
            <a:ext cx="4045585" cy="12700"/>
          </a:xfrm>
          <a:custGeom>
            <a:avLst/>
            <a:gdLst/>
            <a:ahLst/>
            <a:cxnLst/>
            <a:rect l="l" t="t" r="r" b="b"/>
            <a:pathLst>
              <a:path w="4045584" h="12700">
                <a:moveTo>
                  <a:pt x="0" y="0"/>
                </a:moveTo>
                <a:lnTo>
                  <a:pt x="4045152" y="0"/>
                </a:lnTo>
                <a:lnTo>
                  <a:pt x="4045152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77485" y="4914902"/>
            <a:ext cx="4045585" cy="0"/>
          </a:xfrm>
          <a:custGeom>
            <a:avLst/>
            <a:gdLst/>
            <a:ahLst/>
            <a:cxnLst/>
            <a:rect l="l" t="t" r="r" b="b"/>
            <a:pathLst>
              <a:path w="4045584">
                <a:moveTo>
                  <a:pt x="0" y="0"/>
                </a:moveTo>
                <a:lnTo>
                  <a:pt x="404515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39715" y="190500"/>
            <a:ext cx="3926204" cy="458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Efectividad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60"/>
              </a:spcBef>
              <a:buAutoNum type="arabicParenR"/>
              <a:tabLst>
                <a:tab pos="186055" algn="l"/>
              </a:tabLst>
            </a:pPr>
            <a:r>
              <a:rPr sz="1200" spc="-5" dirty="0">
                <a:latin typeface="Arial"/>
                <a:cs typeface="Arial"/>
              </a:rPr>
              <a:t>Debería existir </a:t>
            </a:r>
            <a:r>
              <a:rPr sz="1200" spc="-15" dirty="0">
                <a:latin typeface="Arial"/>
                <a:cs typeface="Arial"/>
              </a:rPr>
              <a:t>una </a:t>
            </a:r>
            <a:r>
              <a:rPr sz="1200" spc="10" dirty="0">
                <a:latin typeface="Arial"/>
                <a:cs typeface="Arial"/>
              </a:rPr>
              <a:t>política </a:t>
            </a:r>
            <a:r>
              <a:rPr sz="1200" spc="15" dirty="0">
                <a:latin typeface="Arial"/>
                <a:cs typeface="Arial"/>
              </a:rPr>
              <a:t>pública </a:t>
            </a:r>
            <a:r>
              <a:rPr sz="1200" spc="20" dirty="0">
                <a:latin typeface="Arial"/>
                <a:cs typeface="Arial"/>
              </a:rPr>
              <a:t>que </a:t>
            </a:r>
            <a:r>
              <a:rPr sz="1200" spc="10" dirty="0">
                <a:latin typeface="Arial"/>
                <a:cs typeface="Arial"/>
              </a:rPr>
              <a:t>beneficie </a:t>
            </a:r>
            <a:r>
              <a:rPr sz="1200" spc="-45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los  empresarios </a:t>
            </a:r>
            <a:r>
              <a:rPr sz="1200" spc="25" dirty="0">
                <a:latin typeface="Arial"/>
                <a:cs typeface="Arial"/>
              </a:rPr>
              <a:t>del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30" dirty="0">
                <a:latin typeface="Arial"/>
                <a:cs typeface="Arial"/>
              </a:rPr>
              <a:t>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JSA.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0699"/>
              </a:lnSpc>
              <a:spcBef>
                <a:spcPts val="10"/>
              </a:spcBef>
              <a:buAutoNum type="arabicParenR"/>
              <a:tabLst>
                <a:tab pos="193675" algn="l"/>
              </a:tabLst>
            </a:pPr>
            <a:r>
              <a:rPr sz="1200" spc="-70" dirty="0">
                <a:latin typeface="Arial"/>
                <a:cs typeface="Arial"/>
              </a:rPr>
              <a:t>Las </a:t>
            </a:r>
            <a:r>
              <a:rPr sz="1200" spc="5" dirty="0">
                <a:latin typeface="Arial"/>
                <a:cs typeface="Arial"/>
              </a:rPr>
              <a:t>entidades </a:t>
            </a:r>
            <a:r>
              <a:rPr sz="1200" dirty="0">
                <a:latin typeface="Arial"/>
                <a:cs typeface="Arial"/>
              </a:rPr>
              <a:t>públicas </a:t>
            </a:r>
            <a:r>
              <a:rPr sz="1200" spc="25" dirty="0">
                <a:latin typeface="Arial"/>
                <a:cs typeface="Arial"/>
              </a:rPr>
              <a:t>del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-15" dirty="0">
                <a:latin typeface="Arial"/>
                <a:cs typeface="Arial"/>
              </a:rPr>
              <a:t>son </a:t>
            </a:r>
            <a:r>
              <a:rPr sz="1200" spc="-10" dirty="0">
                <a:latin typeface="Arial"/>
                <a:cs typeface="Arial"/>
              </a:rPr>
              <a:t>receptivas </a:t>
            </a:r>
            <a:r>
              <a:rPr sz="1200" spc="-45" dirty="0">
                <a:latin typeface="Arial"/>
                <a:cs typeface="Arial"/>
              </a:rPr>
              <a:t>a </a:t>
            </a:r>
            <a:r>
              <a:rPr sz="1200" spc="-40" dirty="0">
                <a:latin typeface="Arial"/>
                <a:cs typeface="Arial"/>
              </a:rPr>
              <a:t>las  </a:t>
            </a:r>
            <a:r>
              <a:rPr sz="1200" spc="-5" dirty="0">
                <a:latin typeface="Arial"/>
                <a:cs typeface="Arial"/>
              </a:rPr>
              <a:t>propuestas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10" dirty="0">
                <a:latin typeface="Arial"/>
                <a:cs typeface="Arial"/>
              </a:rPr>
              <a:t>los </a:t>
            </a:r>
            <a:r>
              <a:rPr sz="1200" spc="5" dirty="0">
                <a:latin typeface="Arial"/>
                <a:cs typeface="Arial"/>
              </a:rPr>
              <a:t>gremios </a:t>
            </a:r>
            <a:r>
              <a:rPr sz="1200" spc="-10" dirty="0">
                <a:latin typeface="Arial"/>
                <a:cs typeface="Arial"/>
              </a:rPr>
              <a:t>para </a:t>
            </a:r>
            <a:r>
              <a:rPr sz="1200" spc="5" dirty="0">
                <a:latin typeface="Arial"/>
                <a:cs typeface="Arial"/>
              </a:rPr>
              <a:t>mejorar </a:t>
            </a:r>
            <a:r>
              <a:rPr sz="1200" spc="-40" dirty="0">
                <a:latin typeface="Arial"/>
                <a:cs typeface="Arial"/>
              </a:rPr>
              <a:t>las </a:t>
            </a:r>
            <a:r>
              <a:rPr sz="1200" spc="5" dirty="0">
                <a:latin typeface="Arial"/>
                <a:cs typeface="Arial"/>
              </a:rPr>
              <a:t>condiciones 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15" dirty="0">
                <a:latin typeface="Arial"/>
                <a:cs typeface="Arial"/>
              </a:rPr>
              <a:t>la </a:t>
            </a:r>
            <a:r>
              <a:rPr sz="1200" dirty="0">
                <a:latin typeface="Arial"/>
                <a:cs typeface="Arial"/>
              </a:rPr>
              <a:t>industria </a:t>
            </a:r>
            <a:r>
              <a:rPr sz="1200" spc="30" dirty="0">
                <a:latin typeface="Arial"/>
                <a:cs typeface="Arial"/>
              </a:rPr>
              <a:t>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JSA.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200" spc="-5" dirty="0">
                <a:latin typeface="Arial"/>
                <a:cs typeface="Arial"/>
              </a:rPr>
              <a:t>Relacionamiento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0699"/>
              </a:lnSpc>
              <a:spcBef>
                <a:spcPts val="50"/>
              </a:spcBef>
            </a:pPr>
            <a:r>
              <a:rPr sz="1200" spc="-45" dirty="0">
                <a:latin typeface="Arial"/>
                <a:cs typeface="Arial"/>
              </a:rPr>
              <a:t>1)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Los </a:t>
            </a:r>
            <a:r>
              <a:rPr sz="1200" spc="-10" dirty="0">
                <a:latin typeface="Arial"/>
                <a:cs typeface="Arial"/>
              </a:rPr>
              <a:t>empresarios </a:t>
            </a:r>
            <a:r>
              <a:rPr sz="1200" spc="25" dirty="0">
                <a:latin typeface="Arial"/>
                <a:cs typeface="Arial"/>
              </a:rPr>
              <a:t>del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5" dirty="0">
                <a:latin typeface="Arial"/>
                <a:cs typeface="Arial"/>
              </a:rPr>
              <a:t>mantienen </a:t>
            </a:r>
            <a:r>
              <a:rPr sz="1200" spc="-5" dirty="0">
                <a:latin typeface="Arial"/>
                <a:cs typeface="Arial"/>
              </a:rPr>
              <a:t>un </a:t>
            </a:r>
            <a:r>
              <a:rPr sz="1200" spc="30" dirty="0">
                <a:latin typeface="Arial"/>
                <a:cs typeface="Arial"/>
              </a:rPr>
              <a:t>diálogo  </a:t>
            </a:r>
            <a:r>
              <a:rPr sz="1200" spc="10" dirty="0">
                <a:latin typeface="Arial"/>
                <a:cs typeface="Arial"/>
              </a:rPr>
              <a:t>permanente </a:t>
            </a:r>
            <a:r>
              <a:rPr sz="1200" spc="5" dirty="0">
                <a:latin typeface="Arial"/>
                <a:cs typeface="Arial"/>
              </a:rPr>
              <a:t>entre </a:t>
            </a:r>
            <a:r>
              <a:rPr sz="1200" spc="-5" dirty="0">
                <a:latin typeface="Arial"/>
                <a:cs typeface="Arial"/>
              </a:rPr>
              <a:t>ellos </a:t>
            </a:r>
            <a:r>
              <a:rPr sz="1200" spc="-25" dirty="0">
                <a:latin typeface="Arial"/>
                <a:cs typeface="Arial"/>
              </a:rPr>
              <a:t>y </a:t>
            </a:r>
            <a:r>
              <a:rPr sz="1200" spc="5" dirty="0">
                <a:latin typeface="Arial"/>
                <a:cs typeface="Arial"/>
              </a:rPr>
              <a:t>con otros </a:t>
            </a:r>
            <a:r>
              <a:rPr sz="1200" spc="-15" dirty="0">
                <a:latin typeface="Arial"/>
                <a:cs typeface="Arial"/>
              </a:rPr>
              <a:t>sectores </a:t>
            </a:r>
            <a:r>
              <a:rPr sz="1200" spc="20" dirty="0">
                <a:latin typeface="Arial"/>
                <a:cs typeface="Arial"/>
              </a:rPr>
              <a:t>como  </a:t>
            </a:r>
            <a:r>
              <a:rPr sz="1200" spc="10" dirty="0">
                <a:latin typeface="Arial"/>
                <a:cs typeface="Arial"/>
              </a:rPr>
              <a:t>medios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dirty="0">
                <a:latin typeface="Arial"/>
                <a:cs typeface="Arial"/>
              </a:rPr>
              <a:t>comunicación, </a:t>
            </a:r>
            <a:r>
              <a:rPr sz="1200" spc="25" dirty="0">
                <a:latin typeface="Arial"/>
                <a:cs typeface="Arial"/>
              </a:rPr>
              <a:t>gobierno, </a:t>
            </a:r>
            <a:r>
              <a:rPr sz="1200" spc="5" dirty="0">
                <a:latin typeface="Arial"/>
                <a:cs typeface="Arial"/>
              </a:rPr>
              <a:t>entre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otros.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200" dirty="0">
                <a:latin typeface="Arial"/>
                <a:cs typeface="Arial"/>
              </a:rPr>
              <a:t>Incidencia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140"/>
              </a:spcBef>
              <a:buAutoNum type="arabicParenR"/>
              <a:tabLst>
                <a:tab pos="186690" algn="l"/>
              </a:tabLst>
            </a:pPr>
            <a:r>
              <a:rPr sz="1200" spc="-40" dirty="0">
                <a:latin typeface="Arial"/>
                <a:cs typeface="Arial"/>
              </a:rPr>
              <a:t>Los </a:t>
            </a:r>
            <a:r>
              <a:rPr sz="1200" spc="5" dirty="0">
                <a:latin typeface="Arial"/>
                <a:cs typeface="Arial"/>
              </a:rPr>
              <a:t>gremios </a:t>
            </a:r>
            <a:r>
              <a:rPr sz="1200" spc="25" dirty="0">
                <a:latin typeface="Arial"/>
                <a:cs typeface="Arial"/>
              </a:rPr>
              <a:t>del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45" dirty="0">
                <a:latin typeface="Arial"/>
                <a:cs typeface="Arial"/>
              </a:rPr>
              <a:t>JSA </a:t>
            </a:r>
            <a:r>
              <a:rPr sz="1200" spc="5" dirty="0">
                <a:latin typeface="Arial"/>
                <a:cs typeface="Arial"/>
              </a:rPr>
              <a:t>lideran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10" dirty="0">
                <a:latin typeface="Arial"/>
                <a:cs typeface="Arial"/>
              </a:rPr>
              <a:t>forma </a:t>
            </a:r>
            <a:r>
              <a:rPr sz="1200" spc="-10" dirty="0">
                <a:latin typeface="Arial"/>
                <a:cs typeface="Arial"/>
              </a:rPr>
              <a:t>activa  </a:t>
            </a:r>
            <a:r>
              <a:rPr sz="1200" spc="-15" dirty="0">
                <a:latin typeface="Arial"/>
                <a:cs typeface="Arial"/>
              </a:rPr>
              <a:t>discusiones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5" dirty="0">
                <a:latin typeface="Arial"/>
                <a:cs typeface="Arial"/>
              </a:rPr>
              <a:t>interés nacional </a:t>
            </a:r>
            <a:r>
              <a:rPr sz="1200" spc="-25" dirty="0">
                <a:latin typeface="Arial"/>
                <a:cs typeface="Arial"/>
              </a:rPr>
              <a:t>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regional.</a:t>
            </a:r>
            <a:endParaRPr sz="1200">
              <a:latin typeface="Arial"/>
              <a:cs typeface="Arial"/>
            </a:endParaRPr>
          </a:p>
          <a:p>
            <a:pPr marL="228600" indent="-215900">
              <a:lnSpc>
                <a:spcPts val="1360"/>
              </a:lnSpc>
              <a:buAutoNum type="arabicParenR"/>
              <a:tabLst>
                <a:tab pos="229235" algn="l"/>
              </a:tabLst>
            </a:pPr>
            <a:r>
              <a:rPr sz="1200" spc="-35" dirty="0">
                <a:latin typeface="Arial"/>
                <a:cs typeface="Arial"/>
              </a:rPr>
              <a:t>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45" dirty="0">
                <a:latin typeface="Arial"/>
                <a:cs typeface="Arial"/>
              </a:rPr>
              <a:t>JSA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está  </a:t>
            </a:r>
            <a:r>
              <a:rPr sz="1200" spc="-5" dirty="0">
                <a:latin typeface="Arial"/>
                <a:cs typeface="Arial"/>
              </a:rPr>
              <a:t>en </a:t>
            </a:r>
            <a:r>
              <a:rPr sz="1200" dirty="0">
                <a:latin typeface="Arial"/>
                <a:cs typeface="Arial"/>
              </a:rPr>
              <a:t>constante </a:t>
            </a:r>
            <a:r>
              <a:rPr sz="1200" spc="5" dirty="0">
                <a:latin typeface="Arial"/>
                <a:cs typeface="Arial"/>
              </a:rPr>
              <a:t>búsqueda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spc="-35" dirty="0">
                <a:latin typeface="Arial"/>
                <a:cs typeface="Arial"/>
              </a:rPr>
              <a:t>alianzas </a:t>
            </a:r>
            <a:r>
              <a:rPr sz="1200" spc="-10" dirty="0">
                <a:latin typeface="Arial"/>
                <a:cs typeface="Arial"/>
              </a:rPr>
              <a:t>para </a:t>
            </a:r>
            <a:r>
              <a:rPr sz="1200" spc="10" dirty="0">
                <a:latin typeface="Arial"/>
                <a:cs typeface="Arial"/>
              </a:rPr>
              <a:t>el </a:t>
            </a:r>
            <a:r>
              <a:rPr sz="1200" spc="5" dirty="0">
                <a:latin typeface="Arial"/>
                <a:cs typeface="Arial"/>
              </a:rPr>
              <a:t>crecimiento </a:t>
            </a:r>
            <a:r>
              <a:rPr sz="1200" spc="-25" dirty="0">
                <a:latin typeface="Arial"/>
                <a:cs typeface="Arial"/>
              </a:rPr>
              <a:t>y </a:t>
            </a:r>
            <a:r>
              <a:rPr sz="1200" spc="5" dirty="0">
                <a:latin typeface="Arial"/>
                <a:cs typeface="Arial"/>
              </a:rPr>
              <a:t>progreso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15" dirty="0">
                <a:latin typeface="Arial"/>
                <a:cs typeface="Arial"/>
              </a:rPr>
              <a:t>la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industria.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ts val="1420"/>
              </a:lnSpc>
            </a:pPr>
            <a:r>
              <a:rPr sz="1200" dirty="0">
                <a:latin typeface="Arial"/>
                <a:cs typeface="Arial"/>
              </a:rPr>
              <a:t>Innovación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60"/>
              </a:spcBef>
              <a:buAutoNum type="arabicParenR"/>
              <a:tabLst>
                <a:tab pos="222250" algn="l"/>
              </a:tabLst>
            </a:pPr>
            <a:r>
              <a:rPr sz="1200" spc="-35" dirty="0">
                <a:latin typeface="Arial"/>
                <a:cs typeface="Arial"/>
              </a:rPr>
              <a:t>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45" dirty="0">
                <a:latin typeface="Arial"/>
                <a:cs typeface="Arial"/>
              </a:rPr>
              <a:t>JSA </a:t>
            </a:r>
            <a:r>
              <a:rPr sz="1200" spc="-5" dirty="0">
                <a:latin typeface="Arial"/>
                <a:cs typeface="Arial"/>
              </a:rPr>
              <a:t>innova en </a:t>
            </a:r>
            <a:r>
              <a:rPr sz="1200" spc="-60" dirty="0">
                <a:latin typeface="Arial"/>
                <a:cs typeface="Arial"/>
              </a:rPr>
              <a:t>sus </a:t>
            </a:r>
            <a:r>
              <a:rPr sz="1200" spc="-10" dirty="0">
                <a:latin typeface="Arial"/>
                <a:cs typeface="Arial"/>
              </a:rPr>
              <a:t>procesos, </a:t>
            </a:r>
            <a:r>
              <a:rPr sz="1200" spc="-25" dirty="0">
                <a:latin typeface="Arial"/>
                <a:cs typeface="Arial"/>
              </a:rPr>
              <a:t>canales,  </a:t>
            </a:r>
            <a:r>
              <a:rPr sz="1200" spc="15" dirty="0">
                <a:latin typeface="Arial"/>
                <a:cs typeface="Arial"/>
              </a:rPr>
              <a:t>productos </a:t>
            </a:r>
            <a:r>
              <a:rPr sz="1200" spc="-25" dirty="0">
                <a:latin typeface="Arial"/>
                <a:cs typeface="Arial"/>
              </a:rPr>
              <a:t>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servicios.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100"/>
              </a:spcBef>
              <a:buAutoNum type="arabicParenR"/>
              <a:tabLst>
                <a:tab pos="260350" algn="l"/>
              </a:tabLst>
            </a:pPr>
            <a:r>
              <a:rPr sz="1200" spc="-30" dirty="0">
                <a:latin typeface="Arial"/>
                <a:cs typeface="Arial"/>
              </a:rPr>
              <a:t>Los </a:t>
            </a:r>
            <a:r>
              <a:rPr sz="1200" spc="15" dirty="0">
                <a:latin typeface="Arial"/>
                <a:cs typeface="Arial"/>
              </a:rPr>
              <a:t>estudios </a:t>
            </a:r>
            <a:r>
              <a:rPr sz="1200" dirty="0">
                <a:latin typeface="Arial"/>
                <a:cs typeface="Arial"/>
              </a:rPr>
              <a:t>especializados </a:t>
            </a:r>
            <a:r>
              <a:rPr sz="1200" spc="35" dirty="0">
                <a:latin typeface="Arial"/>
                <a:cs typeface="Arial"/>
              </a:rPr>
              <a:t>del </a:t>
            </a:r>
            <a:r>
              <a:rPr sz="1200" spc="10" dirty="0">
                <a:latin typeface="Arial"/>
                <a:cs typeface="Arial"/>
              </a:rPr>
              <a:t>sector </a:t>
            </a:r>
            <a:r>
              <a:rPr sz="1200" spc="40" dirty="0">
                <a:latin typeface="Arial"/>
                <a:cs typeface="Arial"/>
              </a:rPr>
              <a:t>de </a:t>
            </a:r>
            <a:r>
              <a:rPr sz="1200" spc="-35" dirty="0">
                <a:latin typeface="Arial"/>
                <a:cs typeface="Arial"/>
              </a:rPr>
              <a:t>JSA  </a:t>
            </a:r>
            <a:r>
              <a:rPr sz="1200" spc="10" dirty="0">
                <a:latin typeface="Arial"/>
                <a:cs typeface="Arial"/>
              </a:rPr>
              <a:t>disponibles </a:t>
            </a:r>
            <a:r>
              <a:rPr sz="1200" spc="-15" dirty="0">
                <a:latin typeface="Arial"/>
                <a:cs typeface="Arial"/>
              </a:rPr>
              <a:t>son </a:t>
            </a:r>
            <a:r>
              <a:rPr sz="1200" dirty="0">
                <a:latin typeface="Arial"/>
                <a:cs typeface="Arial"/>
              </a:rPr>
              <a:t>útiles </a:t>
            </a:r>
            <a:r>
              <a:rPr sz="1200" spc="-10" dirty="0">
                <a:latin typeface="Arial"/>
                <a:cs typeface="Arial"/>
              </a:rPr>
              <a:t>para los empresarios </a:t>
            </a:r>
            <a:r>
              <a:rPr sz="1200" spc="25" dirty="0">
                <a:latin typeface="Arial"/>
                <a:cs typeface="Arial"/>
              </a:rPr>
              <a:t>del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sector.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100"/>
              </a:spcBef>
              <a:buAutoNum type="arabicParenR"/>
              <a:tabLst>
                <a:tab pos="186055" algn="l"/>
              </a:tabLst>
            </a:pPr>
            <a:r>
              <a:rPr sz="1200" spc="-40" dirty="0">
                <a:latin typeface="Arial"/>
                <a:cs typeface="Arial"/>
              </a:rPr>
              <a:t>Los </a:t>
            </a:r>
            <a:r>
              <a:rPr sz="1200" spc="5" dirty="0">
                <a:latin typeface="Arial"/>
                <a:cs typeface="Arial"/>
              </a:rPr>
              <a:t>gremios </a:t>
            </a:r>
            <a:r>
              <a:rPr sz="1200" spc="25" dirty="0">
                <a:latin typeface="Arial"/>
                <a:cs typeface="Arial"/>
              </a:rPr>
              <a:t>del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45" dirty="0">
                <a:latin typeface="Arial"/>
                <a:cs typeface="Arial"/>
              </a:rPr>
              <a:t>JSA </a:t>
            </a:r>
            <a:r>
              <a:rPr sz="1200" spc="5" dirty="0">
                <a:latin typeface="Arial"/>
                <a:cs typeface="Arial"/>
              </a:rPr>
              <a:t>promueven </a:t>
            </a:r>
            <a:r>
              <a:rPr sz="1200" dirty="0">
                <a:latin typeface="Arial"/>
                <a:cs typeface="Arial"/>
              </a:rPr>
              <a:t>actividades  </a:t>
            </a:r>
            <a:r>
              <a:rPr sz="1200" spc="-10" dirty="0">
                <a:latin typeface="Arial"/>
                <a:cs typeface="Arial"/>
              </a:rPr>
              <a:t>para </a:t>
            </a:r>
            <a:r>
              <a:rPr sz="1200" spc="10" dirty="0">
                <a:latin typeface="Arial"/>
                <a:cs typeface="Arial"/>
              </a:rPr>
              <a:t>informar </a:t>
            </a:r>
            <a:r>
              <a:rPr sz="1200" spc="-25" dirty="0">
                <a:latin typeface="Arial"/>
                <a:cs typeface="Arial"/>
              </a:rPr>
              <a:t>y </a:t>
            </a:r>
            <a:r>
              <a:rPr sz="1200" spc="-5" dirty="0">
                <a:latin typeface="Arial"/>
                <a:cs typeface="Arial"/>
              </a:rPr>
              <a:t>capacitar </a:t>
            </a:r>
            <a:r>
              <a:rPr sz="1200" spc="-45" dirty="0">
                <a:latin typeface="Arial"/>
                <a:cs typeface="Arial"/>
              </a:rPr>
              <a:t>a </a:t>
            </a:r>
            <a:r>
              <a:rPr sz="1200" spc="-60" dirty="0">
                <a:latin typeface="Arial"/>
                <a:cs typeface="Arial"/>
              </a:rPr>
              <a:t>sus </a:t>
            </a:r>
            <a:r>
              <a:rPr sz="1200" spc="10" dirty="0">
                <a:latin typeface="Arial"/>
                <a:cs typeface="Arial"/>
              </a:rPr>
              <a:t>grupos </a:t>
            </a:r>
            <a:r>
              <a:rPr sz="1200" spc="30" dirty="0">
                <a:latin typeface="Arial"/>
                <a:cs typeface="Arial"/>
              </a:rPr>
              <a:t>de</a:t>
            </a:r>
            <a:r>
              <a:rPr sz="1200" spc="114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interés.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3692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1"/>
                </a:lnTo>
              </a:path>
            </a:pathLst>
          </a:custGeom>
          <a:ln w="952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21100" y="186944"/>
            <a:ext cx="1663700" cy="1663700"/>
          </a:xfrm>
          <a:custGeom>
            <a:avLst/>
            <a:gdLst/>
            <a:ahLst/>
            <a:cxnLst/>
            <a:rect l="l" t="t" r="r" b="b"/>
            <a:pathLst>
              <a:path w="1663700" h="1663700">
                <a:moveTo>
                  <a:pt x="831850" y="0"/>
                </a:moveTo>
                <a:lnTo>
                  <a:pt x="782972" y="1412"/>
                </a:lnTo>
                <a:lnTo>
                  <a:pt x="734837" y="5596"/>
                </a:lnTo>
                <a:lnTo>
                  <a:pt x="687525" y="12475"/>
                </a:lnTo>
                <a:lnTo>
                  <a:pt x="641113" y="21970"/>
                </a:lnTo>
                <a:lnTo>
                  <a:pt x="595678" y="34003"/>
                </a:lnTo>
                <a:lnTo>
                  <a:pt x="551299" y="48496"/>
                </a:lnTo>
                <a:lnTo>
                  <a:pt x="508054" y="65372"/>
                </a:lnTo>
                <a:lnTo>
                  <a:pt x="466021" y="84551"/>
                </a:lnTo>
                <a:lnTo>
                  <a:pt x="425278" y="105957"/>
                </a:lnTo>
                <a:lnTo>
                  <a:pt x="385903" y="129511"/>
                </a:lnTo>
                <a:lnTo>
                  <a:pt x="347973" y="155134"/>
                </a:lnTo>
                <a:lnTo>
                  <a:pt x="311568" y="182750"/>
                </a:lnTo>
                <a:lnTo>
                  <a:pt x="276764" y="212280"/>
                </a:lnTo>
                <a:lnTo>
                  <a:pt x="243641" y="243646"/>
                </a:lnTo>
                <a:lnTo>
                  <a:pt x="212276" y="276770"/>
                </a:lnTo>
                <a:lnTo>
                  <a:pt x="182746" y="311573"/>
                </a:lnTo>
                <a:lnTo>
                  <a:pt x="155131" y="347979"/>
                </a:lnTo>
                <a:lnTo>
                  <a:pt x="129507" y="385908"/>
                </a:lnTo>
                <a:lnTo>
                  <a:pt x="105954" y="425283"/>
                </a:lnTo>
                <a:lnTo>
                  <a:pt x="84549" y="466027"/>
                </a:lnTo>
                <a:lnTo>
                  <a:pt x="65370" y="508059"/>
                </a:lnTo>
                <a:lnTo>
                  <a:pt x="48495" y="551304"/>
                </a:lnTo>
                <a:lnTo>
                  <a:pt x="34002" y="595682"/>
                </a:lnTo>
                <a:lnTo>
                  <a:pt x="21969" y="641117"/>
                </a:lnTo>
                <a:lnTo>
                  <a:pt x="12474" y="687528"/>
                </a:lnTo>
                <a:lnTo>
                  <a:pt x="5596" y="734840"/>
                </a:lnTo>
                <a:lnTo>
                  <a:pt x="1412" y="782973"/>
                </a:lnTo>
                <a:lnTo>
                  <a:pt x="0" y="831850"/>
                </a:lnTo>
                <a:lnTo>
                  <a:pt x="1412" y="880727"/>
                </a:lnTo>
                <a:lnTo>
                  <a:pt x="5596" y="928862"/>
                </a:lnTo>
                <a:lnTo>
                  <a:pt x="12474" y="976174"/>
                </a:lnTo>
                <a:lnTo>
                  <a:pt x="21969" y="1022586"/>
                </a:lnTo>
                <a:lnTo>
                  <a:pt x="34002" y="1068021"/>
                </a:lnTo>
                <a:lnTo>
                  <a:pt x="48495" y="1112400"/>
                </a:lnTo>
                <a:lnTo>
                  <a:pt x="65370" y="1155645"/>
                </a:lnTo>
                <a:lnTo>
                  <a:pt x="84549" y="1197678"/>
                </a:lnTo>
                <a:lnTo>
                  <a:pt x="105954" y="1238421"/>
                </a:lnTo>
                <a:lnTo>
                  <a:pt x="129507" y="1277796"/>
                </a:lnTo>
                <a:lnTo>
                  <a:pt x="155131" y="1315726"/>
                </a:lnTo>
                <a:lnTo>
                  <a:pt x="182746" y="1352131"/>
                </a:lnTo>
                <a:lnTo>
                  <a:pt x="212276" y="1386935"/>
                </a:lnTo>
                <a:lnTo>
                  <a:pt x="243641" y="1420058"/>
                </a:lnTo>
                <a:lnTo>
                  <a:pt x="276764" y="1451423"/>
                </a:lnTo>
                <a:lnTo>
                  <a:pt x="311568" y="1480953"/>
                </a:lnTo>
                <a:lnTo>
                  <a:pt x="347973" y="1508568"/>
                </a:lnTo>
                <a:lnTo>
                  <a:pt x="385903" y="1534192"/>
                </a:lnTo>
                <a:lnTo>
                  <a:pt x="425278" y="1557745"/>
                </a:lnTo>
                <a:lnTo>
                  <a:pt x="466021" y="1579150"/>
                </a:lnTo>
                <a:lnTo>
                  <a:pt x="508054" y="1598329"/>
                </a:lnTo>
                <a:lnTo>
                  <a:pt x="551299" y="1615204"/>
                </a:lnTo>
                <a:lnTo>
                  <a:pt x="595678" y="1629697"/>
                </a:lnTo>
                <a:lnTo>
                  <a:pt x="641113" y="1641730"/>
                </a:lnTo>
                <a:lnTo>
                  <a:pt x="687525" y="1651225"/>
                </a:lnTo>
                <a:lnTo>
                  <a:pt x="734837" y="1658103"/>
                </a:lnTo>
                <a:lnTo>
                  <a:pt x="782972" y="1662287"/>
                </a:lnTo>
                <a:lnTo>
                  <a:pt x="831850" y="1663700"/>
                </a:lnTo>
                <a:lnTo>
                  <a:pt x="880727" y="1662287"/>
                </a:lnTo>
                <a:lnTo>
                  <a:pt x="928862" y="1658103"/>
                </a:lnTo>
                <a:lnTo>
                  <a:pt x="976174" y="1651225"/>
                </a:lnTo>
                <a:lnTo>
                  <a:pt x="1022586" y="1641730"/>
                </a:lnTo>
                <a:lnTo>
                  <a:pt x="1068021" y="1629697"/>
                </a:lnTo>
                <a:lnTo>
                  <a:pt x="1112400" y="1615204"/>
                </a:lnTo>
                <a:lnTo>
                  <a:pt x="1155645" y="1598329"/>
                </a:lnTo>
                <a:lnTo>
                  <a:pt x="1197678" y="1579150"/>
                </a:lnTo>
                <a:lnTo>
                  <a:pt x="1238421" y="1557745"/>
                </a:lnTo>
                <a:lnTo>
                  <a:pt x="1277796" y="1534192"/>
                </a:lnTo>
                <a:lnTo>
                  <a:pt x="1315726" y="1508568"/>
                </a:lnTo>
                <a:lnTo>
                  <a:pt x="1352131" y="1480953"/>
                </a:lnTo>
                <a:lnTo>
                  <a:pt x="1386935" y="1451423"/>
                </a:lnTo>
                <a:lnTo>
                  <a:pt x="1420058" y="1420058"/>
                </a:lnTo>
                <a:lnTo>
                  <a:pt x="1451423" y="1386935"/>
                </a:lnTo>
                <a:lnTo>
                  <a:pt x="1480953" y="1352131"/>
                </a:lnTo>
                <a:lnTo>
                  <a:pt x="1508568" y="1315726"/>
                </a:lnTo>
                <a:lnTo>
                  <a:pt x="1534192" y="1277796"/>
                </a:lnTo>
                <a:lnTo>
                  <a:pt x="1557745" y="1238421"/>
                </a:lnTo>
                <a:lnTo>
                  <a:pt x="1579150" y="1197678"/>
                </a:lnTo>
                <a:lnTo>
                  <a:pt x="1598329" y="1155645"/>
                </a:lnTo>
                <a:lnTo>
                  <a:pt x="1615204" y="1112400"/>
                </a:lnTo>
                <a:lnTo>
                  <a:pt x="1629697" y="1068021"/>
                </a:lnTo>
                <a:lnTo>
                  <a:pt x="1641730" y="1022586"/>
                </a:lnTo>
                <a:lnTo>
                  <a:pt x="1651225" y="976174"/>
                </a:lnTo>
                <a:lnTo>
                  <a:pt x="1658103" y="928862"/>
                </a:lnTo>
                <a:lnTo>
                  <a:pt x="1662287" y="880727"/>
                </a:lnTo>
                <a:lnTo>
                  <a:pt x="1663700" y="831850"/>
                </a:lnTo>
                <a:lnTo>
                  <a:pt x="1662287" y="782973"/>
                </a:lnTo>
                <a:lnTo>
                  <a:pt x="1658103" y="734840"/>
                </a:lnTo>
                <a:lnTo>
                  <a:pt x="1651225" y="687528"/>
                </a:lnTo>
                <a:lnTo>
                  <a:pt x="1641730" y="641117"/>
                </a:lnTo>
                <a:lnTo>
                  <a:pt x="1629697" y="595682"/>
                </a:lnTo>
                <a:lnTo>
                  <a:pt x="1615204" y="551304"/>
                </a:lnTo>
                <a:lnTo>
                  <a:pt x="1598329" y="508059"/>
                </a:lnTo>
                <a:lnTo>
                  <a:pt x="1579150" y="466027"/>
                </a:lnTo>
                <a:lnTo>
                  <a:pt x="1557745" y="425283"/>
                </a:lnTo>
                <a:lnTo>
                  <a:pt x="1534192" y="385908"/>
                </a:lnTo>
                <a:lnTo>
                  <a:pt x="1508568" y="347979"/>
                </a:lnTo>
                <a:lnTo>
                  <a:pt x="1480953" y="311573"/>
                </a:lnTo>
                <a:lnTo>
                  <a:pt x="1451423" y="276770"/>
                </a:lnTo>
                <a:lnTo>
                  <a:pt x="1420058" y="243646"/>
                </a:lnTo>
                <a:lnTo>
                  <a:pt x="1386935" y="212280"/>
                </a:lnTo>
                <a:lnTo>
                  <a:pt x="1352131" y="182750"/>
                </a:lnTo>
                <a:lnTo>
                  <a:pt x="1315726" y="155134"/>
                </a:lnTo>
                <a:lnTo>
                  <a:pt x="1277796" y="129511"/>
                </a:lnTo>
                <a:lnTo>
                  <a:pt x="1238421" y="105957"/>
                </a:lnTo>
                <a:lnTo>
                  <a:pt x="1197678" y="84551"/>
                </a:lnTo>
                <a:lnTo>
                  <a:pt x="1155645" y="65372"/>
                </a:lnTo>
                <a:lnTo>
                  <a:pt x="1112400" y="48496"/>
                </a:lnTo>
                <a:lnTo>
                  <a:pt x="1068021" y="34003"/>
                </a:lnTo>
                <a:lnTo>
                  <a:pt x="1022586" y="21970"/>
                </a:lnTo>
                <a:lnTo>
                  <a:pt x="976174" y="12475"/>
                </a:lnTo>
                <a:lnTo>
                  <a:pt x="928862" y="5596"/>
                </a:lnTo>
                <a:lnTo>
                  <a:pt x="880727" y="1412"/>
                </a:lnTo>
                <a:lnTo>
                  <a:pt x="831850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09781" y="1645691"/>
            <a:ext cx="3622040" cy="657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just">
              <a:lnSpc>
                <a:spcPct val="98200"/>
              </a:lnSpc>
              <a:spcBef>
                <a:spcPts val="130"/>
              </a:spcBef>
            </a:pPr>
            <a:r>
              <a:rPr sz="1400" i="1" spc="85" dirty="0">
                <a:solidFill>
                  <a:srgbClr val="666666"/>
                </a:solidFill>
                <a:latin typeface="Trebuchet MS"/>
                <a:cs typeface="Trebuchet MS"/>
              </a:rPr>
              <a:t>Efectividad</a:t>
            </a:r>
            <a:r>
              <a:rPr sz="1400" spc="85" dirty="0">
                <a:solidFill>
                  <a:srgbClr val="666666"/>
                </a:solidFill>
                <a:latin typeface="Arial"/>
                <a:cs typeface="Arial"/>
              </a:rPr>
              <a:t>, </a:t>
            </a:r>
            <a:r>
              <a:rPr sz="1400" i="1" spc="110" dirty="0">
                <a:solidFill>
                  <a:srgbClr val="666666"/>
                </a:solidFill>
                <a:latin typeface="Trebuchet MS"/>
                <a:cs typeface="Trebuchet MS"/>
              </a:rPr>
              <a:t>Innovación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 </a:t>
            </a:r>
            <a:r>
              <a:rPr sz="1400" i="1" spc="110" dirty="0">
                <a:solidFill>
                  <a:srgbClr val="666666"/>
                </a:solidFill>
                <a:latin typeface="Trebuchet MS"/>
                <a:cs typeface="Trebuchet MS"/>
              </a:rPr>
              <a:t>Incidencia 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tuvieron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resultados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positivos con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68%,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66% y 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62%,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su </a:t>
            </a:r>
            <a:r>
              <a:rPr sz="1400" spc="20" dirty="0">
                <a:solidFill>
                  <a:srgbClr val="666666"/>
                </a:solidFill>
                <a:latin typeface="Arial"/>
                <a:cs typeface="Arial"/>
              </a:rPr>
              <a:t>orden.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Esto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es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una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señal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400" spc="-1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9781" y="2280691"/>
            <a:ext cx="3607435" cy="152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5"/>
              </a:spcBef>
            </a:pPr>
            <a:r>
              <a:rPr sz="1400" spc="20" dirty="0">
                <a:solidFill>
                  <a:srgbClr val="666666"/>
                </a:solidFill>
                <a:latin typeface="Arial"/>
                <a:cs typeface="Arial"/>
              </a:rPr>
              <a:t>pertinencia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que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tendría contar con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una 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política pública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para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el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sector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JSA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que 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potencialice </a:t>
            </a:r>
            <a:r>
              <a:rPr sz="1400" spc="-40" dirty="0">
                <a:solidFill>
                  <a:srgbClr val="666666"/>
                </a:solidFill>
                <a:latin typeface="Arial"/>
                <a:cs typeface="Arial"/>
              </a:rPr>
              <a:t>estas </a:t>
            </a:r>
            <a:r>
              <a:rPr sz="1400" spc="-25" dirty="0">
                <a:solidFill>
                  <a:srgbClr val="666666"/>
                </a:solidFill>
                <a:latin typeface="Arial"/>
                <a:cs typeface="Arial"/>
              </a:rPr>
              <a:t>carácterísticas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valoradas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y  </a:t>
            </a:r>
            <a:r>
              <a:rPr sz="1400" spc="-45" dirty="0">
                <a:solidFill>
                  <a:srgbClr val="666666"/>
                </a:solidFill>
                <a:latin typeface="Arial"/>
                <a:cs typeface="Arial"/>
              </a:rPr>
              <a:t>más </a:t>
            </a:r>
            <a:r>
              <a:rPr sz="1400" spc="-40" dirty="0">
                <a:solidFill>
                  <a:srgbClr val="666666"/>
                </a:solidFill>
                <a:latin typeface="Arial"/>
                <a:cs typeface="Arial"/>
              </a:rPr>
              <a:t>si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se </a:t>
            </a:r>
            <a:r>
              <a:rPr sz="1400" spc="20" dirty="0">
                <a:solidFill>
                  <a:srgbClr val="666666"/>
                </a:solidFill>
                <a:latin typeface="Arial"/>
                <a:cs typeface="Arial"/>
              </a:rPr>
              <a:t>tiene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en cuenta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que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percepción  </a:t>
            </a:r>
            <a:r>
              <a:rPr sz="1400" spc="60" dirty="0">
                <a:solidFill>
                  <a:srgbClr val="666666"/>
                </a:solidFill>
                <a:latin typeface="Arial"/>
                <a:cs typeface="Arial"/>
              </a:rPr>
              <a:t>sobre </a:t>
            </a:r>
            <a:r>
              <a:rPr sz="1400" spc="20" dirty="0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sz="1400" spc="85" dirty="0">
                <a:solidFill>
                  <a:srgbClr val="666666"/>
                </a:solidFill>
                <a:latin typeface="Arial"/>
                <a:cs typeface="Arial"/>
              </a:rPr>
              <a:t>receptividad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que tienen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las 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entidades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públicas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400" spc="-45" dirty="0">
                <a:solidFill>
                  <a:srgbClr val="666666"/>
                </a:solidFill>
                <a:latin typeface="Arial"/>
                <a:cs typeface="Arial"/>
              </a:rPr>
              <a:t>las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propuestas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los 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gremios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es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considerada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como</a:t>
            </a:r>
            <a:r>
              <a:rPr sz="1400" spc="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alta.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5597" y="763866"/>
            <a:ext cx="917575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18415">
              <a:lnSpc>
                <a:spcPct val="104200"/>
              </a:lnSpc>
              <a:spcBef>
                <a:spcPts val="20"/>
              </a:spcBef>
            </a:pPr>
            <a:r>
              <a:rPr sz="1600" spc="5" dirty="0">
                <a:solidFill>
                  <a:srgbClr val="333333"/>
                </a:solidFill>
                <a:latin typeface="Arial"/>
                <a:cs typeface="Arial"/>
              </a:rPr>
              <a:t>Gestión </a:t>
            </a:r>
            <a:r>
              <a:rPr sz="1600" spc="-60" dirty="0">
                <a:solidFill>
                  <a:srgbClr val="333333"/>
                </a:solidFill>
                <a:latin typeface="Arial"/>
                <a:cs typeface="Arial"/>
              </a:rPr>
              <a:t>y  </a:t>
            </a:r>
            <a:r>
              <a:rPr sz="1600" spc="-5" dirty="0">
                <a:solidFill>
                  <a:srgbClr val="333333"/>
                </a:solidFill>
                <a:latin typeface="Arial"/>
                <a:cs typeface="Arial"/>
              </a:rPr>
              <a:t>Liderazgo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039" y="43230"/>
            <a:ext cx="948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Liderado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77416" y="82092"/>
            <a:ext cx="1233106" cy="462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9277" y="19261"/>
            <a:ext cx="1770055" cy="633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67931" y="42316"/>
            <a:ext cx="1047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Elaborado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125" y="4680367"/>
            <a:ext cx="32308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90" dirty="0">
                <a:latin typeface="Times New Roman"/>
                <a:cs typeface="Times New Roman"/>
              </a:rPr>
              <a:t>Conclusiones </a:t>
            </a:r>
            <a:r>
              <a:rPr sz="2000" spc="135" dirty="0">
                <a:latin typeface="Times New Roman"/>
                <a:cs typeface="Times New Roman"/>
              </a:rPr>
              <a:t>por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dimensión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24183" y="3887759"/>
            <a:ext cx="3607435" cy="1089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5"/>
              </a:spcBef>
            </a:pP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H</a:t>
            </a:r>
            <a:r>
              <a:rPr sz="1400" spc="-1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4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400" spc="2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14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1400" spc="2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1400" spc="-1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4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14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400" spc="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4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1400" spc="1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4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r>
              <a:rPr sz="1400" spc="1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400" spc="-1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14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14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14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b</a:t>
            </a:r>
            <a:r>
              <a:rPr sz="14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14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14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400" spc="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d</a:t>
            </a:r>
            <a:r>
              <a:rPr sz="14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22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800" spc="-337" baseline="20833" dirty="0">
                <a:solidFill>
                  <a:srgbClr val="666666"/>
                </a:solidFill>
                <a:latin typeface="Arial"/>
                <a:cs typeface="Arial"/>
              </a:rPr>
              <a:t>.  </a:t>
            </a:r>
            <a:r>
              <a:rPr sz="1400" i="1" spc="-10" dirty="0">
                <a:solidFill>
                  <a:srgbClr val="666666"/>
                </a:solidFill>
                <a:latin typeface="Trebuchet MS"/>
                <a:cs typeface="Trebuchet MS"/>
              </a:rPr>
              <a:t>Relacionamiento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,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con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un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puntaje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del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16%,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el 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cual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debe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orientarse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mantener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un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diálogo 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permanente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con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los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diferentes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grupos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interés.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539062" y="2010981"/>
          <a:ext cx="2434586" cy="14884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3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70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51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1303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225">
                <a:tc gridSpan="3">
                  <a:txBody>
                    <a:bodyPr/>
                    <a:lstStyle/>
                    <a:p>
                      <a:pPr marL="43815">
                        <a:lnSpc>
                          <a:spcPts val="1080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solidFill>
                      <a:srgbClr val="EDCF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193040">
                        <a:lnSpc>
                          <a:spcPts val="1080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C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E0E0E0"/>
                      </a:solidFill>
                      <a:prstDash val="solid"/>
                    </a:lnR>
                    <a:solidFill>
                      <a:srgbClr val="C7D8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1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solidFill>
                      <a:srgbClr val="EDCF9A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tabLst>
                          <a:tab pos="215900" algn="l"/>
                        </a:tabLst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%	</a:t>
                      </a: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C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66%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E0E0E0"/>
                      </a:solidFill>
                      <a:prstDash val="solid"/>
                    </a:lnR>
                    <a:solidFill>
                      <a:srgbClr val="C7D8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54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225">
                <a:tc gridSpan="2">
                  <a:txBody>
                    <a:bodyPr/>
                    <a:lstStyle/>
                    <a:p>
                      <a:pPr marL="57150">
                        <a:lnSpc>
                          <a:spcPts val="108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solidFill>
                      <a:srgbClr val="EDCF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tabLst>
                          <a:tab pos="206375" algn="l"/>
                        </a:tabLst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%	</a:t>
                      </a: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C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2540" algn="ctr">
                        <a:lnSpc>
                          <a:spcPts val="1080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62%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E0E0E0"/>
                      </a:solidFill>
                      <a:prstDash val="solid"/>
                    </a:lnR>
                    <a:solidFill>
                      <a:srgbClr val="C7D8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154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225">
                <a:tc gridSpan="2"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solidFill>
                      <a:srgbClr val="EDCF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19380">
                        <a:lnSpc>
                          <a:spcPts val="1080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C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1270" algn="ctr">
                        <a:lnSpc>
                          <a:spcPts val="1080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68%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E0E0E0"/>
                      </a:solidFill>
                      <a:prstDash val="solid"/>
                    </a:lnR>
                    <a:solidFill>
                      <a:srgbClr val="C7D8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0489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3321875" y="3586479"/>
            <a:ext cx="85788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5930" algn="l"/>
              </a:tabLst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80</a:t>
            </a: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%</a:t>
            </a:r>
            <a:r>
              <a:rPr sz="1200" dirty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6736" y="3217062"/>
            <a:ext cx="76962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Efectividad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5821" y="2844139"/>
            <a:ext cx="893444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Incidencia</a:t>
            </a:r>
            <a:r>
              <a:rPr sz="12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5049" y="2471216"/>
            <a:ext cx="91694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Innovación</a:t>
            </a:r>
            <a:r>
              <a:rPr sz="1200" spc="1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8003" y="2098294"/>
            <a:ext cx="115824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Relacionamiento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74571" y="405523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76403" y="0"/>
                </a:lnTo>
                <a:lnTo>
                  <a:pt x="76403" y="76409"/>
                </a:lnTo>
                <a:lnTo>
                  <a:pt x="0" y="76409"/>
                </a:lnTo>
                <a:lnTo>
                  <a:pt x="0" y="0"/>
                </a:lnTo>
                <a:close/>
              </a:path>
            </a:pathLst>
          </a:custGeom>
          <a:solidFill>
            <a:srgbClr val="EDC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70658" y="405523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76415" y="0"/>
                </a:lnTo>
                <a:lnTo>
                  <a:pt x="76415" y="76409"/>
                </a:lnTo>
                <a:lnTo>
                  <a:pt x="0" y="76409"/>
                </a:lnTo>
                <a:lnTo>
                  <a:pt x="0" y="0"/>
                </a:lnTo>
                <a:close/>
              </a:path>
            </a:pathLst>
          </a:custGeom>
          <a:solidFill>
            <a:srgbClr val="FFFC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21257" y="3586479"/>
            <a:ext cx="1744980" cy="617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443230" algn="l"/>
                <a:tab pos="929005" algn="l"/>
                <a:tab pos="1414780" algn="l"/>
              </a:tabLst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%</a:t>
            </a:r>
            <a:r>
              <a:rPr sz="1200" dirty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20</a:t>
            </a: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%</a:t>
            </a:r>
            <a:r>
              <a:rPr sz="1200" dirty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40</a:t>
            </a: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%</a:t>
            </a:r>
            <a:r>
              <a:rPr sz="1200" dirty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60%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50">
              <a:latin typeface="Times New Roman"/>
              <a:cs typeface="Times New Roman"/>
            </a:endParaRPr>
          </a:p>
          <a:p>
            <a:pPr marL="111125" algn="ctr">
              <a:lnSpc>
                <a:spcPct val="100000"/>
              </a:lnSpc>
              <a:tabLst>
                <a:tab pos="607060" algn="l"/>
              </a:tabLst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Reto	</a:t>
            </a: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Oportunidad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82353" y="405523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76403" y="0"/>
                </a:lnTo>
                <a:lnTo>
                  <a:pt x="76403" y="76409"/>
                </a:lnTo>
                <a:lnTo>
                  <a:pt x="0" y="76409"/>
                </a:lnTo>
                <a:lnTo>
                  <a:pt x="0" y="0"/>
                </a:lnTo>
                <a:close/>
              </a:path>
            </a:pathLst>
          </a:custGeom>
          <a:solidFill>
            <a:srgbClr val="C7D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77908" y="3995840"/>
            <a:ext cx="51562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Óptimo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857" y="4091999"/>
            <a:ext cx="833119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latin typeface="Arial"/>
                <a:cs typeface="Arial"/>
              </a:rPr>
              <a:t>Liderado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por: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6595" y="4347434"/>
            <a:ext cx="1770056" cy="633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36697" y="4459864"/>
            <a:ext cx="1233106" cy="462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32112" y="4089883"/>
            <a:ext cx="91948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latin typeface="Arial"/>
                <a:cs typeface="Arial"/>
              </a:rPr>
              <a:t>Elaborado</a:t>
            </a:r>
            <a:r>
              <a:rPr sz="1050" spc="-60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por: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8896" y="344855"/>
            <a:ext cx="28587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14" dirty="0">
                <a:latin typeface="Times New Roman"/>
                <a:cs typeface="Times New Roman"/>
              </a:rPr>
              <a:t>Preguntas </a:t>
            </a:r>
            <a:r>
              <a:rPr sz="2000" spc="135" dirty="0">
                <a:latin typeface="Times New Roman"/>
                <a:cs typeface="Times New Roman"/>
              </a:rPr>
              <a:t>por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dimensión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46147"/>
            <a:ext cx="948055" cy="5080"/>
          </a:xfrm>
          <a:custGeom>
            <a:avLst/>
            <a:gdLst/>
            <a:ahLst/>
            <a:cxnLst/>
            <a:rect l="l" t="t" r="r" b="b"/>
            <a:pathLst>
              <a:path w="948055" h="5079">
                <a:moveTo>
                  <a:pt x="0" y="4950"/>
                </a:moveTo>
                <a:lnTo>
                  <a:pt x="947471" y="0"/>
                </a:lnTo>
              </a:path>
            </a:pathLst>
          </a:custGeom>
          <a:ln w="952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15422" y="538429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724" y="1"/>
                </a:lnTo>
              </a:path>
            </a:pathLst>
          </a:custGeom>
          <a:ln w="952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6953" y="420230"/>
            <a:ext cx="235418" cy="235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4523" y="1920239"/>
            <a:ext cx="1716582" cy="1300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66287" y="2128139"/>
            <a:ext cx="106680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 indent="-76835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89535" algn="l"/>
              </a:tabLst>
            </a:pPr>
            <a:r>
              <a:rPr sz="1200" spc="5" dirty="0">
                <a:latin typeface="Arial"/>
                <a:cs typeface="Arial"/>
              </a:rPr>
              <a:t>Legalidad</a:t>
            </a:r>
            <a:endParaRPr sz="1200">
              <a:latin typeface="Arial"/>
              <a:cs typeface="Arial"/>
            </a:endParaRPr>
          </a:p>
          <a:p>
            <a:pPr marL="89535" indent="-76835">
              <a:lnSpc>
                <a:spcPct val="100000"/>
              </a:lnSpc>
              <a:spcBef>
                <a:spcPts val="60"/>
              </a:spcBef>
              <a:buSzPct val="91666"/>
              <a:buChar char="•"/>
              <a:tabLst>
                <a:tab pos="89535" algn="l"/>
              </a:tabLst>
            </a:pPr>
            <a:r>
              <a:rPr sz="1200" spc="5" dirty="0">
                <a:latin typeface="Arial"/>
                <a:cs typeface="Arial"/>
              </a:rPr>
              <a:t>Calidad</a:t>
            </a:r>
            <a:endParaRPr sz="1200">
              <a:latin typeface="Arial"/>
              <a:cs typeface="Arial"/>
            </a:endParaRPr>
          </a:p>
          <a:p>
            <a:pPr marL="89535" indent="-76835">
              <a:lnSpc>
                <a:spcPct val="100000"/>
              </a:lnSpc>
              <a:spcBef>
                <a:spcPts val="60"/>
              </a:spcBef>
              <a:buSzPct val="91666"/>
              <a:buChar char="•"/>
              <a:tabLst>
                <a:tab pos="89535" algn="l"/>
              </a:tabLst>
            </a:pPr>
            <a:r>
              <a:rPr sz="1200" spc="5" dirty="0">
                <a:latin typeface="Arial"/>
                <a:cs typeface="Arial"/>
              </a:rPr>
              <a:t>Sostenibilidad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53742" y="1571104"/>
            <a:ext cx="1862048" cy="17124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12413" y="1872411"/>
            <a:ext cx="1468120" cy="67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ct val="1012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Responsabilidad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Cumplimiento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96535" y="13627"/>
            <a:ext cx="4032885" cy="5120640"/>
          </a:xfrm>
          <a:custGeom>
            <a:avLst/>
            <a:gdLst/>
            <a:ahLst/>
            <a:cxnLst/>
            <a:rect l="l" t="t" r="r" b="b"/>
            <a:pathLst>
              <a:path w="4032884" h="5120640">
                <a:moveTo>
                  <a:pt x="0" y="0"/>
                </a:moveTo>
                <a:lnTo>
                  <a:pt x="4032440" y="0"/>
                </a:lnTo>
                <a:lnTo>
                  <a:pt x="4032440" y="5120637"/>
                </a:lnTo>
                <a:lnTo>
                  <a:pt x="0" y="5120637"/>
                </a:lnTo>
                <a:lnTo>
                  <a:pt x="0" y="0"/>
                </a:lnTo>
                <a:close/>
              </a:path>
            </a:pathLst>
          </a:custGeom>
          <a:solidFill>
            <a:srgbClr val="C7E2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96535" y="7276"/>
            <a:ext cx="0" cy="5136515"/>
          </a:xfrm>
          <a:custGeom>
            <a:avLst/>
            <a:gdLst/>
            <a:ahLst/>
            <a:cxnLst/>
            <a:rect l="l" t="t" r="r" b="b"/>
            <a:pathLst>
              <a:path h="5136515">
                <a:moveTo>
                  <a:pt x="0" y="0"/>
                </a:moveTo>
                <a:lnTo>
                  <a:pt x="0" y="51362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28988" y="7276"/>
            <a:ext cx="0" cy="5136515"/>
          </a:xfrm>
          <a:custGeom>
            <a:avLst/>
            <a:gdLst/>
            <a:ahLst/>
            <a:cxnLst/>
            <a:rect l="l" t="t" r="r" b="b"/>
            <a:pathLst>
              <a:path h="5136515">
                <a:moveTo>
                  <a:pt x="0" y="0"/>
                </a:moveTo>
                <a:lnTo>
                  <a:pt x="0" y="51362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90185" y="7277"/>
            <a:ext cx="4045585" cy="12700"/>
          </a:xfrm>
          <a:custGeom>
            <a:avLst/>
            <a:gdLst/>
            <a:ahLst/>
            <a:cxnLst/>
            <a:rect l="l" t="t" r="r" b="b"/>
            <a:pathLst>
              <a:path w="4045584" h="12700">
                <a:moveTo>
                  <a:pt x="0" y="0"/>
                </a:moveTo>
                <a:lnTo>
                  <a:pt x="4045152" y="0"/>
                </a:lnTo>
                <a:lnTo>
                  <a:pt x="4045152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90185" y="5134269"/>
            <a:ext cx="4045585" cy="0"/>
          </a:xfrm>
          <a:custGeom>
            <a:avLst/>
            <a:gdLst/>
            <a:ahLst/>
            <a:cxnLst/>
            <a:rect l="l" t="t" r="r" b="b"/>
            <a:pathLst>
              <a:path w="4045584">
                <a:moveTo>
                  <a:pt x="0" y="0"/>
                </a:moveTo>
                <a:lnTo>
                  <a:pt x="404515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52415" y="927"/>
            <a:ext cx="3926204" cy="495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Legalidad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60"/>
              </a:spcBef>
              <a:buAutoNum type="arabicParenR"/>
              <a:tabLst>
                <a:tab pos="207010" algn="l"/>
              </a:tabLst>
            </a:pPr>
            <a:r>
              <a:rPr sz="1200" spc="-40" dirty="0">
                <a:latin typeface="Arial"/>
                <a:cs typeface="Arial"/>
              </a:rPr>
              <a:t>Los </a:t>
            </a:r>
            <a:r>
              <a:rPr sz="1200" spc="-10" dirty="0">
                <a:latin typeface="Arial"/>
                <a:cs typeface="Arial"/>
              </a:rPr>
              <a:t>empresarios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45" dirty="0">
                <a:latin typeface="Arial"/>
                <a:cs typeface="Arial"/>
              </a:rPr>
              <a:t>JSA </a:t>
            </a:r>
            <a:r>
              <a:rPr sz="1200" spc="10" dirty="0">
                <a:latin typeface="Arial"/>
                <a:cs typeface="Arial"/>
              </a:rPr>
              <a:t>cumplen </a:t>
            </a:r>
            <a:r>
              <a:rPr sz="1200" spc="5" dirty="0">
                <a:latin typeface="Arial"/>
                <a:cs typeface="Arial"/>
              </a:rPr>
              <a:t>con </a:t>
            </a:r>
            <a:r>
              <a:rPr sz="1200" spc="-10" dirty="0">
                <a:latin typeface="Arial"/>
                <a:cs typeface="Arial"/>
              </a:rPr>
              <a:t>los </a:t>
            </a:r>
            <a:r>
              <a:rPr sz="1200" dirty="0">
                <a:latin typeface="Arial"/>
                <a:cs typeface="Arial"/>
              </a:rPr>
              <a:t>trámites </a:t>
            </a:r>
            <a:r>
              <a:rPr sz="1200" spc="-25" dirty="0">
                <a:latin typeface="Arial"/>
                <a:cs typeface="Arial"/>
              </a:rPr>
              <a:t>y  </a:t>
            </a:r>
            <a:r>
              <a:rPr sz="1200" spc="5" dirty="0">
                <a:latin typeface="Arial"/>
                <a:cs typeface="Arial"/>
              </a:rPr>
              <a:t>permisos</a:t>
            </a:r>
            <a:r>
              <a:rPr sz="1200" spc="3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para funcionar, </a:t>
            </a:r>
            <a:r>
              <a:rPr sz="1200" spc="-55" dirty="0">
                <a:latin typeface="Arial"/>
                <a:cs typeface="Arial"/>
              </a:rPr>
              <a:t>así </a:t>
            </a:r>
            <a:r>
              <a:rPr sz="1200" spc="25" dirty="0">
                <a:latin typeface="Arial"/>
                <a:cs typeface="Arial"/>
              </a:rPr>
              <a:t>como </a:t>
            </a:r>
            <a:r>
              <a:rPr sz="1200" spc="10" dirty="0">
                <a:latin typeface="Arial"/>
                <a:cs typeface="Arial"/>
              </a:rPr>
              <a:t>con </a:t>
            </a:r>
            <a:r>
              <a:rPr sz="1200" spc="-35" dirty="0">
                <a:latin typeface="Arial"/>
                <a:cs typeface="Arial"/>
              </a:rPr>
              <a:t>las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cargas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tributarias </a:t>
            </a:r>
            <a:r>
              <a:rPr sz="1200" spc="-5" dirty="0">
                <a:latin typeface="Arial"/>
                <a:cs typeface="Arial"/>
              </a:rPr>
              <a:t>según </a:t>
            </a:r>
            <a:r>
              <a:rPr sz="1200" spc="-15" dirty="0">
                <a:latin typeface="Arial"/>
                <a:cs typeface="Arial"/>
              </a:rPr>
              <a:t>la </a:t>
            </a:r>
            <a:r>
              <a:rPr sz="1200" spc="15" dirty="0">
                <a:latin typeface="Arial"/>
                <a:cs typeface="Arial"/>
              </a:rPr>
              <a:t>normatividad </a:t>
            </a:r>
            <a:r>
              <a:rPr sz="1200" dirty="0">
                <a:latin typeface="Arial"/>
                <a:cs typeface="Arial"/>
              </a:rPr>
              <a:t>establecida </a:t>
            </a:r>
            <a:r>
              <a:rPr sz="1200" spc="-10" dirty="0">
                <a:latin typeface="Arial"/>
                <a:cs typeface="Arial"/>
              </a:rPr>
              <a:t>para </a:t>
            </a:r>
            <a:r>
              <a:rPr sz="1200" spc="10" dirty="0">
                <a:latin typeface="Arial"/>
                <a:cs typeface="Arial"/>
              </a:rPr>
              <a:t>el  </a:t>
            </a:r>
            <a:r>
              <a:rPr sz="1200" spc="-5" dirty="0">
                <a:latin typeface="Arial"/>
                <a:cs typeface="Arial"/>
              </a:rPr>
              <a:t>sector en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Colombia.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99500"/>
              </a:lnSpc>
              <a:spcBef>
                <a:spcPts val="25"/>
              </a:spcBef>
              <a:buAutoNum type="arabicParenR" startAt="2"/>
              <a:tabLst>
                <a:tab pos="249554" algn="l"/>
              </a:tabLst>
            </a:pPr>
            <a:r>
              <a:rPr sz="1200" spc="-20" dirty="0">
                <a:latin typeface="Arial"/>
                <a:cs typeface="Arial"/>
              </a:rPr>
              <a:t>Existen</a:t>
            </a:r>
            <a:r>
              <a:rPr sz="1200" spc="29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condiciones </a:t>
            </a:r>
            <a:r>
              <a:rPr sz="1200" spc="20" dirty="0">
                <a:latin typeface="Arial"/>
                <a:cs typeface="Arial"/>
              </a:rPr>
              <a:t>que </a:t>
            </a:r>
            <a:r>
              <a:rPr sz="1200" dirty="0">
                <a:latin typeface="Arial"/>
                <a:cs typeface="Arial"/>
              </a:rPr>
              <a:t>incentivan </a:t>
            </a:r>
            <a:r>
              <a:rPr sz="1200" spc="-15" dirty="0">
                <a:latin typeface="Arial"/>
                <a:cs typeface="Arial"/>
              </a:rPr>
              <a:t>la </a:t>
            </a:r>
            <a:r>
              <a:rPr sz="1200" spc="15" dirty="0">
                <a:latin typeface="Arial"/>
                <a:cs typeface="Arial"/>
              </a:rPr>
              <a:t>formalidad  </a:t>
            </a:r>
            <a:r>
              <a:rPr sz="1200" spc="-10" dirty="0">
                <a:latin typeface="Arial"/>
                <a:cs typeface="Arial"/>
              </a:rPr>
              <a:t>empresarial </a:t>
            </a:r>
            <a:r>
              <a:rPr sz="1200" spc="-5" dirty="0">
                <a:latin typeface="Arial"/>
                <a:cs typeface="Arial"/>
              </a:rPr>
              <a:t>en </a:t>
            </a:r>
            <a:r>
              <a:rPr sz="1200" spc="10" dirty="0">
                <a:latin typeface="Arial"/>
                <a:cs typeface="Arial"/>
              </a:rPr>
              <a:t>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35" dirty="0">
                <a:latin typeface="Arial"/>
                <a:cs typeface="Arial"/>
              </a:rPr>
              <a:t>JSA, </a:t>
            </a:r>
            <a:r>
              <a:rPr sz="1200" spc="-10" dirty="0">
                <a:latin typeface="Arial"/>
                <a:cs typeface="Arial"/>
              </a:rPr>
              <a:t>tales </a:t>
            </a:r>
            <a:r>
              <a:rPr sz="1200" spc="20" dirty="0">
                <a:latin typeface="Arial"/>
                <a:cs typeface="Arial"/>
              </a:rPr>
              <a:t>como </a:t>
            </a:r>
            <a:r>
              <a:rPr sz="1200" spc="-5" dirty="0">
                <a:latin typeface="Arial"/>
                <a:cs typeface="Arial"/>
              </a:rPr>
              <a:t>inclusión  financiera, </a:t>
            </a:r>
            <a:r>
              <a:rPr sz="1200" spc="-10" dirty="0">
                <a:latin typeface="Arial"/>
                <a:cs typeface="Arial"/>
              </a:rPr>
              <a:t>estímulos </a:t>
            </a:r>
            <a:r>
              <a:rPr sz="1200" spc="10" dirty="0">
                <a:latin typeface="Arial"/>
                <a:cs typeface="Arial"/>
              </a:rPr>
              <a:t>tributarios </a:t>
            </a:r>
            <a:r>
              <a:rPr sz="1200" spc="-25" dirty="0">
                <a:latin typeface="Arial"/>
                <a:cs typeface="Arial"/>
              </a:rPr>
              <a:t>y </a:t>
            </a:r>
            <a:r>
              <a:rPr sz="1200" spc="-5" dirty="0">
                <a:latin typeface="Arial"/>
                <a:cs typeface="Arial"/>
              </a:rPr>
              <a:t>eficiencia en </a:t>
            </a:r>
            <a:r>
              <a:rPr sz="1200" spc="-10" dirty="0">
                <a:latin typeface="Arial"/>
                <a:cs typeface="Arial"/>
              </a:rPr>
              <a:t>procesos  </a:t>
            </a:r>
            <a:r>
              <a:rPr sz="1200" dirty="0">
                <a:latin typeface="Arial"/>
                <a:cs typeface="Arial"/>
              </a:rPr>
              <a:t>administrativos.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ts val="1420"/>
              </a:lnSpc>
              <a:spcBef>
                <a:spcPts val="5"/>
              </a:spcBef>
            </a:pPr>
            <a:r>
              <a:rPr sz="1200" spc="5" dirty="0">
                <a:latin typeface="Arial"/>
                <a:cs typeface="Arial"/>
              </a:rPr>
              <a:t>Calidad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60"/>
              </a:spcBef>
              <a:buAutoNum type="arabicParenR"/>
              <a:tabLst>
                <a:tab pos="213995" algn="l"/>
                <a:tab pos="2622550" algn="l"/>
              </a:tabLst>
            </a:pPr>
            <a:r>
              <a:rPr sz="1200" spc="-70" dirty="0">
                <a:latin typeface="Arial"/>
                <a:cs typeface="Arial"/>
              </a:rPr>
              <a:t>Las </a:t>
            </a:r>
            <a:r>
              <a:rPr sz="1200" dirty="0">
                <a:latin typeface="Arial"/>
                <a:cs typeface="Arial"/>
              </a:rPr>
              <a:t>actividades </a:t>
            </a:r>
            <a:r>
              <a:rPr sz="1200" spc="-10" dirty="0">
                <a:latin typeface="Arial"/>
                <a:cs typeface="Arial"/>
              </a:rPr>
              <a:t>comerciales </a:t>
            </a:r>
            <a:r>
              <a:rPr sz="1200" spc="-25" dirty="0">
                <a:latin typeface="Arial"/>
                <a:cs typeface="Arial"/>
              </a:rPr>
              <a:t>y </a:t>
            </a:r>
            <a:r>
              <a:rPr sz="1200" spc="-5" dirty="0">
                <a:latin typeface="Arial"/>
                <a:cs typeface="Arial"/>
              </a:rPr>
              <a:t>administrativas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10" dirty="0">
                <a:latin typeface="Arial"/>
                <a:cs typeface="Arial"/>
              </a:rPr>
              <a:t>los  empresarios   </a:t>
            </a:r>
            <a:r>
              <a:rPr sz="1200" spc="25" dirty="0">
                <a:latin typeface="Arial"/>
                <a:cs typeface="Arial"/>
              </a:rPr>
              <a:t>del   </a:t>
            </a:r>
            <a:r>
              <a:rPr sz="1200" spc="-5" dirty="0">
                <a:latin typeface="Arial"/>
                <a:cs typeface="Arial"/>
              </a:rPr>
              <a:t>sector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JSA	</a:t>
            </a:r>
            <a:r>
              <a:rPr sz="1200" spc="-5" dirty="0">
                <a:latin typeface="Arial"/>
                <a:cs typeface="Arial"/>
              </a:rPr>
              <a:t>siguen</a:t>
            </a:r>
            <a:r>
              <a:rPr sz="1200" spc="1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estándares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nacionales </a:t>
            </a:r>
            <a:r>
              <a:rPr sz="1200" spc="-5" dirty="0">
                <a:latin typeface="Arial"/>
                <a:cs typeface="Arial"/>
              </a:rPr>
              <a:t>e internacionales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20" dirty="0">
                <a:latin typeface="Arial"/>
                <a:cs typeface="Arial"/>
              </a:rPr>
              <a:t>cumplimiento </a:t>
            </a:r>
            <a:r>
              <a:rPr sz="1200" spc="-25" dirty="0">
                <a:latin typeface="Arial"/>
                <a:cs typeface="Arial"/>
              </a:rPr>
              <a:t>y </a:t>
            </a:r>
            <a:r>
              <a:rPr sz="1200" spc="5" dirty="0">
                <a:latin typeface="Arial"/>
                <a:cs typeface="Arial"/>
              </a:rPr>
              <a:t>calidad  </a:t>
            </a:r>
            <a:r>
              <a:rPr sz="1200" spc="-5" dirty="0">
                <a:latin typeface="Arial"/>
                <a:cs typeface="Arial"/>
              </a:rPr>
              <a:t>en </a:t>
            </a:r>
            <a:r>
              <a:rPr sz="1200" spc="-10" dirty="0">
                <a:latin typeface="Arial"/>
                <a:cs typeface="Arial"/>
              </a:rPr>
              <a:t>los </a:t>
            </a:r>
            <a:r>
              <a:rPr sz="1200" spc="-15" dirty="0">
                <a:latin typeface="Arial"/>
                <a:cs typeface="Arial"/>
              </a:rPr>
              <a:t>servicios </a:t>
            </a:r>
            <a:r>
              <a:rPr sz="1200" spc="-5" dirty="0">
                <a:latin typeface="Arial"/>
                <a:cs typeface="Arial"/>
              </a:rPr>
              <a:t>prestados </a:t>
            </a:r>
            <a:r>
              <a:rPr sz="1200" spc="-45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los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usuarios.</a:t>
            </a:r>
            <a:endParaRPr sz="1200">
              <a:latin typeface="Arial"/>
              <a:cs typeface="Arial"/>
            </a:endParaRPr>
          </a:p>
          <a:p>
            <a:pPr marL="181610" indent="-168910">
              <a:lnSpc>
                <a:spcPts val="1360"/>
              </a:lnSpc>
              <a:buAutoNum type="arabicParenR" startAt="2"/>
              <a:tabLst>
                <a:tab pos="182245" algn="l"/>
              </a:tabLst>
            </a:pPr>
            <a:r>
              <a:rPr sz="1200" spc="-35" dirty="0">
                <a:latin typeface="Arial"/>
                <a:cs typeface="Arial"/>
              </a:rPr>
              <a:t>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45" dirty="0">
                <a:latin typeface="Arial"/>
                <a:cs typeface="Arial"/>
              </a:rPr>
              <a:t>JSA </a:t>
            </a:r>
            <a:r>
              <a:rPr sz="1200" spc="10" dirty="0">
                <a:latin typeface="Arial"/>
                <a:cs typeface="Arial"/>
              </a:rPr>
              <a:t>cumple </a:t>
            </a:r>
            <a:r>
              <a:rPr sz="1200" spc="5" dirty="0">
                <a:latin typeface="Arial"/>
                <a:cs typeface="Arial"/>
              </a:rPr>
              <a:t>con </a:t>
            </a:r>
            <a:r>
              <a:rPr sz="1200" spc="-10" dirty="0">
                <a:latin typeface="Arial"/>
                <a:cs typeface="Arial"/>
              </a:rPr>
              <a:t>los </a:t>
            </a:r>
            <a:r>
              <a:rPr sz="1200" spc="-20" dirty="0">
                <a:latin typeface="Arial"/>
                <a:cs typeface="Arial"/>
              </a:rPr>
              <a:t>estándares </a:t>
            </a:r>
            <a:r>
              <a:rPr sz="1200" spc="30" dirty="0">
                <a:latin typeface="Arial"/>
                <a:cs typeface="Arial"/>
              </a:rPr>
              <a:t>de</a:t>
            </a:r>
            <a:r>
              <a:rPr sz="1200" spc="254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calidad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140"/>
              </a:spcBef>
            </a:pPr>
            <a:r>
              <a:rPr sz="1200" spc="-10" dirty="0">
                <a:latin typeface="Arial"/>
                <a:cs typeface="Arial"/>
              </a:rPr>
              <a:t>suficientes para garantizar </a:t>
            </a:r>
            <a:r>
              <a:rPr sz="1200" spc="10" dirty="0">
                <a:latin typeface="Arial"/>
                <a:cs typeface="Arial"/>
              </a:rPr>
              <a:t>el </a:t>
            </a:r>
            <a:r>
              <a:rPr sz="1200" spc="-25" dirty="0">
                <a:latin typeface="Arial"/>
                <a:cs typeface="Arial"/>
              </a:rPr>
              <a:t>acceso </a:t>
            </a:r>
            <a:r>
              <a:rPr sz="1200" spc="-15" dirty="0">
                <a:latin typeface="Arial"/>
                <a:cs typeface="Arial"/>
              </a:rPr>
              <a:t>al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dirty="0">
                <a:latin typeface="Arial"/>
                <a:cs typeface="Arial"/>
              </a:rPr>
              <a:t>bancario </a:t>
            </a:r>
            <a:r>
              <a:rPr sz="1200" spc="-25" dirty="0">
                <a:latin typeface="Arial"/>
                <a:cs typeface="Arial"/>
              </a:rPr>
              <a:t>y  </a:t>
            </a:r>
            <a:r>
              <a:rPr sz="1200" spc="-15" dirty="0">
                <a:latin typeface="Arial"/>
                <a:cs typeface="Arial"/>
              </a:rPr>
              <a:t>asegurador.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420"/>
              </a:lnSpc>
              <a:spcBef>
                <a:spcPts val="1420"/>
              </a:spcBef>
            </a:pPr>
            <a:r>
              <a:rPr sz="1200" spc="5" dirty="0">
                <a:latin typeface="Arial"/>
                <a:cs typeface="Arial"/>
              </a:rPr>
              <a:t>Sostenibilidad</a:t>
            </a:r>
            <a:endParaRPr sz="1200">
              <a:latin typeface="Arial"/>
              <a:cs typeface="Arial"/>
            </a:endParaRPr>
          </a:p>
          <a:p>
            <a:pPr marL="243840" indent="-231140" algn="just">
              <a:lnSpc>
                <a:spcPts val="1420"/>
              </a:lnSpc>
              <a:buAutoNum type="arabicParenR"/>
              <a:tabLst>
                <a:tab pos="244475" algn="l"/>
              </a:tabLst>
            </a:pPr>
            <a:r>
              <a:rPr sz="1200" spc="-40" dirty="0">
                <a:latin typeface="Arial"/>
                <a:cs typeface="Arial"/>
              </a:rPr>
              <a:t>Los </a:t>
            </a:r>
            <a:r>
              <a:rPr sz="1200" spc="-10" dirty="0">
                <a:latin typeface="Arial"/>
                <a:cs typeface="Arial"/>
              </a:rPr>
              <a:t>empresarios </a:t>
            </a:r>
            <a:r>
              <a:rPr sz="1200" spc="25" dirty="0">
                <a:latin typeface="Arial"/>
                <a:cs typeface="Arial"/>
              </a:rPr>
              <a:t>del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45" dirty="0">
                <a:latin typeface="Arial"/>
                <a:cs typeface="Arial"/>
              </a:rPr>
              <a:t>JSA  </a:t>
            </a:r>
            <a:r>
              <a:rPr sz="1200" spc="-5" dirty="0">
                <a:latin typeface="Arial"/>
                <a:cs typeface="Arial"/>
              </a:rPr>
              <a:t>cuentan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con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420"/>
              </a:lnSpc>
              <a:spcBef>
                <a:spcPts val="60"/>
              </a:spcBef>
            </a:pPr>
            <a:r>
              <a:rPr sz="1200" spc="-10" dirty="0">
                <a:latin typeface="Arial"/>
                <a:cs typeface="Arial"/>
              </a:rPr>
              <a:t>prácticas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5" dirty="0">
                <a:latin typeface="Arial"/>
                <a:cs typeface="Arial"/>
              </a:rPr>
              <a:t>Responsabilidad </a:t>
            </a:r>
            <a:r>
              <a:rPr sz="1200" spc="-20" dirty="0">
                <a:latin typeface="Arial"/>
                <a:cs typeface="Arial"/>
              </a:rPr>
              <a:t>Social </a:t>
            </a:r>
            <a:r>
              <a:rPr sz="1200" spc="-15" dirty="0">
                <a:latin typeface="Arial"/>
                <a:cs typeface="Arial"/>
              </a:rPr>
              <a:t>Empresarial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95" dirty="0">
                <a:latin typeface="Arial"/>
                <a:cs typeface="Arial"/>
              </a:rPr>
              <a:t>(RSE).</a:t>
            </a:r>
            <a:endParaRPr sz="1200">
              <a:latin typeface="Arial"/>
              <a:cs typeface="Arial"/>
            </a:endParaRPr>
          </a:p>
          <a:p>
            <a:pPr marL="233045" indent="-220345" algn="just">
              <a:lnSpc>
                <a:spcPts val="1420"/>
              </a:lnSpc>
              <a:buAutoNum type="arabicParenR" startAt="2"/>
              <a:tabLst>
                <a:tab pos="233679" algn="l"/>
              </a:tabLst>
            </a:pPr>
            <a:r>
              <a:rPr sz="1200" spc="-35" dirty="0">
                <a:latin typeface="Arial"/>
                <a:cs typeface="Arial"/>
              </a:rPr>
              <a:t>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45" dirty="0">
                <a:latin typeface="Arial"/>
                <a:cs typeface="Arial"/>
              </a:rPr>
              <a:t>JSA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promueve el </a:t>
            </a:r>
            <a:r>
              <a:rPr sz="1200" spc="25" dirty="0">
                <a:latin typeface="Arial"/>
                <a:cs typeface="Arial"/>
              </a:rPr>
              <a:t>juego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responsable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99500"/>
              </a:lnSpc>
              <a:spcBef>
                <a:spcPts val="65"/>
              </a:spcBef>
            </a:pPr>
            <a:r>
              <a:rPr sz="1200" spc="15" dirty="0">
                <a:latin typeface="Arial"/>
                <a:cs typeface="Arial"/>
              </a:rPr>
              <a:t>(entendido </a:t>
            </a:r>
            <a:r>
              <a:rPr sz="1200" spc="20" dirty="0">
                <a:latin typeface="Arial"/>
                <a:cs typeface="Arial"/>
              </a:rPr>
              <a:t>como </a:t>
            </a:r>
            <a:r>
              <a:rPr sz="1200" spc="-5" dirty="0">
                <a:latin typeface="Arial"/>
                <a:cs typeface="Arial"/>
              </a:rPr>
              <a:t>un </a:t>
            </a:r>
            <a:r>
              <a:rPr sz="1200" spc="20" dirty="0">
                <a:latin typeface="Arial"/>
                <a:cs typeface="Arial"/>
              </a:rPr>
              <a:t>comportamiento </a:t>
            </a:r>
            <a:r>
              <a:rPr sz="1200" spc="5" dirty="0">
                <a:latin typeface="Arial"/>
                <a:cs typeface="Arial"/>
              </a:rPr>
              <a:t>adecuado  </a:t>
            </a:r>
            <a:r>
              <a:rPr sz="1200" spc="35" dirty="0">
                <a:latin typeface="Arial"/>
                <a:cs typeface="Arial"/>
              </a:rPr>
              <a:t>por  </a:t>
            </a:r>
            <a:r>
              <a:rPr sz="1200" spc="20" dirty="0">
                <a:latin typeface="Arial"/>
                <a:cs typeface="Arial"/>
              </a:rPr>
              <a:t>parte </a:t>
            </a:r>
            <a:r>
              <a:rPr sz="1200" spc="35" dirty="0">
                <a:latin typeface="Arial"/>
                <a:cs typeface="Arial"/>
              </a:rPr>
              <a:t>de </a:t>
            </a:r>
            <a:r>
              <a:rPr sz="1200" spc="-5" dirty="0">
                <a:latin typeface="Arial"/>
                <a:cs typeface="Arial"/>
              </a:rPr>
              <a:t>los </a:t>
            </a:r>
            <a:r>
              <a:rPr sz="1200" spc="-20" dirty="0">
                <a:latin typeface="Arial"/>
                <a:cs typeface="Arial"/>
              </a:rPr>
              <a:t>usuarios  </a:t>
            </a:r>
            <a:r>
              <a:rPr sz="1200" spc="25" dirty="0">
                <a:latin typeface="Arial"/>
                <a:cs typeface="Arial"/>
              </a:rPr>
              <a:t>que </a:t>
            </a:r>
            <a:r>
              <a:rPr sz="1200" spc="20" dirty="0">
                <a:latin typeface="Arial"/>
                <a:cs typeface="Arial"/>
              </a:rPr>
              <a:t>no </a:t>
            </a:r>
            <a:r>
              <a:rPr sz="1200" spc="5" dirty="0">
                <a:latin typeface="Arial"/>
                <a:cs typeface="Arial"/>
              </a:rPr>
              <a:t>involucre  </a:t>
            </a:r>
            <a:r>
              <a:rPr sz="1200" dirty="0">
                <a:latin typeface="Arial"/>
                <a:cs typeface="Arial"/>
              </a:rPr>
              <a:t>conductas  </a:t>
            </a:r>
            <a:r>
              <a:rPr sz="1200" spc="85" dirty="0">
                <a:latin typeface="Arial"/>
                <a:cs typeface="Arial"/>
              </a:rPr>
              <a:t>adictivas, </a:t>
            </a:r>
            <a:r>
              <a:rPr sz="1200" spc="30" dirty="0">
                <a:latin typeface="Arial"/>
                <a:cs typeface="Arial"/>
              </a:rPr>
              <a:t>las</a:t>
            </a:r>
            <a:r>
              <a:rPr sz="1200" spc="390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cuales </a:t>
            </a:r>
            <a:r>
              <a:rPr sz="1200" spc="100" dirty="0">
                <a:latin typeface="Arial"/>
                <a:cs typeface="Arial"/>
              </a:rPr>
              <a:t>puedan </a:t>
            </a:r>
            <a:r>
              <a:rPr sz="1200" spc="95" dirty="0">
                <a:latin typeface="Arial"/>
                <a:cs typeface="Arial"/>
              </a:rPr>
              <a:t>llegar </a:t>
            </a:r>
            <a:r>
              <a:rPr sz="1200" spc="-45" dirty="0">
                <a:latin typeface="Arial"/>
                <a:cs typeface="Arial"/>
              </a:rPr>
              <a:t>a </a:t>
            </a:r>
            <a:r>
              <a:rPr sz="1200" spc="85" dirty="0">
                <a:latin typeface="Arial"/>
                <a:cs typeface="Arial"/>
              </a:rPr>
              <a:t>afectar  </a:t>
            </a:r>
            <a:r>
              <a:rPr sz="1200" spc="5" dirty="0">
                <a:latin typeface="Arial"/>
                <a:cs typeface="Arial"/>
              </a:rPr>
              <a:t>negativamente </a:t>
            </a:r>
            <a:r>
              <a:rPr sz="1200" spc="-45" dirty="0">
                <a:latin typeface="Arial"/>
                <a:cs typeface="Arial"/>
              </a:rPr>
              <a:t>su </a:t>
            </a:r>
            <a:r>
              <a:rPr sz="1200" spc="5" dirty="0">
                <a:latin typeface="Arial"/>
                <a:cs typeface="Arial"/>
              </a:rPr>
              <a:t>vida </a:t>
            </a:r>
            <a:r>
              <a:rPr sz="1200" spc="-5" dirty="0">
                <a:latin typeface="Arial"/>
                <a:cs typeface="Arial"/>
              </a:rPr>
              <a:t>personal </a:t>
            </a:r>
            <a:r>
              <a:rPr sz="1200" spc="-25" dirty="0">
                <a:latin typeface="Arial"/>
                <a:cs typeface="Arial"/>
              </a:rPr>
              <a:t>y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familiar).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3692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1"/>
                </a:lnTo>
              </a:path>
            </a:pathLst>
          </a:custGeom>
          <a:ln w="952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6500" y="173228"/>
            <a:ext cx="1663700" cy="1663700"/>
          </a:xfrm>
          <a:custGeom>
            <a:avLst/>
            <a:gdLst/>
            <a:ahLst/>
            <a:cxnLst/>
            <a:rect l="l" t="t" r="r" b="b"/>
            <a:pathLst>
              <a:path w="1663700" h="1663700">
                <a:moveTo>
                  <a:pt x="831850" y="0"/>
                </a:moveTo>
                <a:lnTo>
                  <a:pt x="782972" y="1412"/>
                </a:lnTo>
                <a:lnTo>
                  <a:pt x="734837" y="5596"/>
                </a:lnTo>
                <a:lnTo>
                  <a:pt x="687525" y="12475"/>
                </a:lnTo>
                <a:lnTo>
                  <a:pt x="641113" y="21970"/>
                </a:lnTo>
                <a:lnTo>
                  <a:pt x="595678" y="34003"/>
                </a:lnTo>
                <a:lnTo>
                  <a:pt x="551299" y="48496"/>
                </a:lnTo>
                <a:lnTo>
                  <a:pt x="508054" y="65372"/>
                </a:lnTo>
                <a:lnTo>
                  <a:pt x="466021" y="84551"/>
                </a:lnTo>
                <a:lnTo>
                  <a:pt x="425278" y="105957"/>
                </a:lnTo>
                <a:lnTo>
                  <a:pt x="385903" y="129511"/>
                </a:lnTo>
                <a:lnTo>
                  <a:pt x="347973" y="155134"/>
                </a:lnTo>
                <a:lnTo>
                  <a:pt x="311568" y="182750"/>
                </a:lnTo>
                <a:lnTo>
                  <a:pt x="276764" y="212280"/>
                </a:lnTo>
                <a:lnTo>
                  <a:pt x="243641" y="243646"/>
                </a:lnTo>
                <a:lnTo>
                  <a:pt x="212276" y="276770"/>
                </a:lnTo>
                <a:lnTo>
                  <a:pt x="182746" y="311573"/>
                </a:lnTo>
                <a:lnTo>
                  <a:pt x="155131" y="347979"/>
                </a:lnTo>
                <a:lnTo>
                  <a:pt x="129507" y="385908"/>
                </a:lnTo>
                <a:lnTo>
                  <a:pt x="105954" y="425283"/>
                </a:lnTo>
                <a:lnTo>
                  <a:pt x="84549" y="466027"/>
                </a:lnTo>
                <a:lnTo>
                  <a:pt x="65370" y="508059"/>
                </a:lnTo>
                <a:lnTo>
                  <a:pt x="48495" y="551304"/>
                </a:lnTo>
                <a:lnTo>
                  <a:pt x="34002" y="595682"/>
                </a:lnTo>
                <a:lnTo>
                  <a:pt x="21969" y="641117"/>
                </a:lnTo>
                <a:lnTo>
                  <a:pt x="12474" y="687528"/>
                </a:lnTo>
                <a:lnTo>
                  <a:pt x="5596" y="734840"/>
                </a:lnTo>
                <a:lnTo>
                  <a:pt x="1412" y="782973"/>
                </a:lnTo>
                <a:lnTo>
                  <a:pt x="0" y="831850"/>
                </a:lnTo>
                <a:lnTo>
                  <a:pt x="1412" y="880727"/>
                </a:lnTo>
                <a:lnTo>
                  <a:pt x="5596" y="928862"/>
                </a:lnTo>
                <a:lnTo>
                  <a:pt x="12474" y="976174"/>
                </a:lnTo>
                <a:lnTo>
                  <a:pt x="21969" y="1022586"/>
                </a:lnTo>
                <a:lnTo>
                  <a:pt x="34002" y="1068021"/>
                </a:lnTo>
                <a:lnTo>
                  <a:pt x="48495" y="1112400"/>
                </a:lnTo>
                <a:lnTo>
                  <a:pt x="65370" y="1155645"/>
                </a:lnTo>
                <a:lnTo>
                  <a:pt x="84549" y="1197678"/>
                </a:lnTo>
                <a:lnTo>
                  <a:pt x="105954" y="1238421"/>
                </a:lnTo>
                <a:lnTo>
                  <a:pt x="129507" y="1277796"/>
                </a:lnTo>
                <a:lnTo>
                  <a:pt x="155131" y="1315726"/>
                </a:lnTo>
                <a:lnTo>
                  <a:pt x="182746" y="1352131"/>
                </a:lnTo>
                <a:lnTo>
                  <a:pt x="212276" y="1386935"/>
                </a:lnTo>
                <a:lnTo>
                  <a:pt x="243641" y="1420058"/>
                </a:lnTo>
                <a:lnTo>
                  <a:pt x="276764" y="1451423"/>
                </a:lnTo>
                <a:lnTo>
                  <a:pt x="311568" y="1480953"/>
                </a:lnTo>
                <a:lnTo>
                  <a:pt x="347973" y="1508568"/>
                </a:lnTo>
                <a:lnTo>
                  <a:pt x="385903" y="1534192"/>
                </a:lnTo>
                <a:lnTo>
                  <a:pt x="425278" y="1557745"/>
                </a:lnTo>
                <a:lnTo>
                  <a:pt x="466021" y="1579150"/>
                </a:lnTo>
                <a:lnTo>
                  <a:pt x="508054" y="1598329"/>
                </a:lnTo>
                <a:lnTo>
                  <a:pt x="551299" y="1615204"/>
                </a:lnTo>
                <a:lnTo>
                  <a:pt x="595678" y="1629697"/>
                </a:lnTo>
                <a:lnTo>
                  <a:pt x="641113" y="1641730"/>
                </a:lnTo>
                <a:lnTo>
                  <a:pt x="687525" y="1651225"/>
                </a:lnTo>
                <a:lnTo>
                  <a:pt x="734837" y="1658103"/>
                </a:lnTo>
                <a:lnTo>
                  <a:pt x="782972" y="1662287"/>
                </a:lnTo>
                <a:lnTo>
                  <a:pt x="831850" y="1663700"/>
                </a:lnTo>
                <a:lnTo>
                  <a:pt x="880727" y="1662287"/>
                </a:lnTo>
                <a:lnTo>
                  <a:pt x="928862" y="1658103"/>
                </a:lnTo>
                <a:lnTo>
                  <a:pt x="976174" y="1651225"/>
                </a:lnTo>
                <a:lnTo>
                  <a:pt x="1022586" y="1641730"/>
                </a:lnTo>
                <a:lnTo>
                  <a:pt x="1068021" y="1629697"/>
                </a:lnTo>
                <a:lnTo>
                  <a:pt x="1112400" y="1615204"/>
                </a:lnTo>
                <a:lnTo>
                  <a:pt x="1155645" y="1598329"/>
                </a:lnTo>
                <a:lnTo>
                  <a:pt x="1197678" y="1579150"/>
                </a:lnTo>
                <a:lnTo>
                  <a:pt x="1238421" y="1557745"/>
                </a:lnTo>
                <a:lnTo>
                  <a:pt x="1277796" y="1534192"/>
                </a:lnTo>
                <a:lnTo>
                  <a:pt x="1315726" y="1508568"/>
                </a:lnTo>
                <a:lnTo>
                  <a:pt x="1352131" y="1480953"/>
                </a:lnTo>
                <a:lnTo>
                  <a:pt x="1386935" y="1451423"/>
                </a:lnTo>
                <a:lnTo>
                  <a:pt x="1420058" y="1420058"/>
                </a:lnTo>
                <a:lnTo>
                  <a:pt x="1451423" y="1386935"/>
                </a:lnTo>
                <a:lnTo>
                  <a:pt x="1480953" y="1352131"/>
                </a:lnTo>
                <a:lnTo>
                  <a:pt x="1508568" y="1315726"/>
                </a:lnTo>
                <a:lnTo>
                  <a:pt x="1534192" y="1277796"/>
                </a:lnTo>
                <a:lnTo>
                  <a:pt x="1557745" y="1238421"/>
                </a:lnTo>
                <a:lnTo>
                  <a:pt x="1579150" y="1197678"/>
                </a:lnTo>
                <a:lnTo>
                  <a:pt x="1598329" y="1155645"/>
                </a:lnTo>
                <a:lnTo>
                  <a:pt x="1615204" y="1112400"/>
                </a:lnTo>
                <a:lnTo>
                  <a:pt x="1629697" y="1068021"/>
                </a:lnTo>
                <a:lnTo>
                  <a:pt x="1641730" y="1022586"/>
                </a:lnTo>
                <a:lnTo>
                  <a:pt x="1651225" y="976174"/>
                </a:lnTo>
                <a:lnTo>
                  <a:pt x="1658103" y="928862"/>
                </a:lnTo>
                <a:lnTo>
                  <a:pt x="1662287" y="880727"/>
                </a:lnTo>
                <a:lnTo>
                  <a:pt x="1663700" y="831850"/>
                </a:lnTo>
                <a:lnTo>
                  <a:pt x="1662287" y="782973"/>
                </a:lnTo>
                <a:lnTo>
                  <a:pt x="1658103" y="734840"/>
                </a:lnTo>
                <a:lnTo>
                  <a:pt x="1651225" y="687528"/>
                </a:lnTo>
                <a:lnTo>
                  <a:pt x="1641730" y="641117"/>
                </a:lnTo>
                <a:lnTo>
                  <a:pt x="1629697" y="595682"/>
                </a:lnTo>
                <a:lnTo>
                  <a:pt x="1615204" y="551304"/>
                </a:lnTo>
                <a:lnTo>
                  <a:pt x="1598329" y="508059"/>
                </a:lnTo>
                <a:lnTo>
                  <a:pt x="1579150" y="466027"/>
                </a:lnTo>
                <a:lnTo>
                  <a:pt x="1557745" y="425283"/>
                </a:lnTo>
                <a:lnTo>
                  <a:pt x="1534192" y="385908"/>
                </a:lnTo>
                <a:lnTo>
                  <a:pt x="1508568" y="347979"/>
                </a:lnTo>
                <a:lnTo>
                  <a:pt x="1480953" y="311573"/>
                </a:lnTo>
                <a:lnTo>
                  <a:pt x="1451423" y="276770"/>
                </a:lnTo>
                <a:lnTo>
                  <a:pt x="1420058" y="243646"/>
                </a:lnTo>
                <a:lnTo>
                  <a:pt x="1386935" y="212280"/>
                </a:lnTo>
                <a:lnTo>
                  <a:pt x="1352131" y="182750"/>
                </a:lnTo>
                <a:lnTo>
                  <a:pt x="1315726" y="155134"/>
                </a:lnTo>
                <a:lnTo>
                  <a:pt x="1277796" y="129511"/>
                </a:lnTo>
                <a:lnTo>
                  <a:pt x="1238421" y="105957"/>
                </a:lnTo>
                <a:lnTo>
                  <a:pt x="1197678" y="84551"/>
                </a:lnTo>
                <a:lnTo>
                  <a:pt x="1155645" y="65372"/>
                </a:lnTo>
                <a:lnTo>
                  <a:pt x="1112400" y="48496"/>
                </a:lnTo>
                <a:lnTo>
                  <a:pt x="1068021" y="34003"/>
                </a:lnTo>
                <a:lnTo>
                  <a:pt x="1022586" y="21970"/>
                </a:lnTo>
                <a:lnTo>
                  <a:pt x="976174" y="12475"/>
                </a:lnTo>
                <a:lnTo>
                  <a:pt x="928862" y="5596"/>
                </a:lnTo>
                <a:lnTo>
                  <a:pt x="880727" y="1412"/>
                </a:lnTo>
                <a:lnTo>
                  <a:pt x="831850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3929" y="768946"/>
            <a:ext cx="151955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2545" marR="5080" indent="-30480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solidFill>
                  <a:srgbClr val="333333"/>
                </a:solidFill>
                <a:latin typeface="Arial"/>
                <a:cs typeface="Arial"/>
              </a:rPr>
              <a:t>Responsabilidad  </a:t>
            </a:r>
            <a:r>
              <a:rPr sz="1600" spc="-60" dirty="0">
                <a:solidFill>
                  <a:srgbClr val="333333"/>
                </a:solidFill>
                <a:latin typeface="Arial"/>
                <a:cs typeface="Arial"/>
              </a:rPr>
              <a:t>y </a:t>
            </a:r>
            <a:r>
              <a:rPr sz="1600" spc="25" dirty="0">
                <a:solidFill>
                  <a:srgbClr val="333333"/>
                </a:solidFill>
                <a:latin typeface="Arial"/>
                <a:cs typeface="Arial"/>
              </a:rPr>
              <a:t>Cumplimiento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39" y="43230"/>
            <a:ext cx="948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Liderado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77416" y="82092"/>
            <a:ext cx="1233106" cy="462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9277" y="19261"/>
            <a:ext cx="1770055" cy="633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67931" y="42316"/>
            <a:ext cx="1047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Elaborado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125" y="4680367"/>
            <a:ext cx="32308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90" dirty="0">
                <a:latin typeface="Times New Roman"/>
                <a:cs typeface="Times New Roman"/>
              </a:rPr>
              <a:t>Conclusiones </a:t>
            </a:r>
            <a:r>
              <a:rPr sz="2000" spc="135" dirty="0">
                <a:latin typeface="Times New Roman"/>
                <a:cs typeface="Times New Roman"/>
              </a:rPr>
              <a:t>por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dimensión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9781" y="1645691"/>
            <a:ext cx="3617595" cy="31756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5240" algn="just">
              <a:lnSpc>
                <a:spcPct val="99200"/>
              </a:lnSpc>
              <a:spcBef>
                <a:spcPts val="110"/>
              </a:spcBef>
            </a:pPr>
            <a:r>
              <a:rPr sz="1400" spc="-45" dirty="0">
                <a:solidFill>
                  <a:srgbClr val="666666"/>
                </a:solidFill>
                <a:latin typeface="Arial"/>
                <a:cs typeface="Arial"/>
              </a:rPr>
              <a:t>Los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empresarios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JSA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cumplen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con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los 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trámites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permisos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para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funcionar; </a:t>
            </a:r>
            <a:r>
              <a:rPr sz="1400" spc="-70" dirty="0">
                <a:solidFill>
                  <a:srgbClr val="666666"/>
                </a:solidFill>
                <a:latin typeface="Arial"/>
                <a:cs typeface="Arial"/>
              </a:rPr>
              <a:t>así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como  </a:t>
            </a:r>
            <a:r>
              <a:rPr sz="1400" spc="45" dirty="0">
                <a:solidFill>
                  <a:srgbClr val="666666"/>
                </a:solidFill>
                <a:latin typeface="Arial"/>
                <a:cs typeface="Arial"/>
              </a:rPr>
              <a:t>con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los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estándares </a:t>
            </a:r>
            <a:r>
              <a:rPr sz="1400" spc="50" dirty="0">
                <a:solidFill>
                  <a:srgbClr val="666666"/>
                </a:solidFill>
                <a:latin typeface="Arial"/>
                <a:cs typeface="Arial"/>
              </a:rPr>
              <a:t>internacionales </a:t>
            </a:r>
            <a:r>
              <a:rPr sz="1400" spc="65" dirty="0">
                <a:solidFill>
                  <a:srgbClr val="666666"/>
                </a:solidFill>
                <a:latin typeface="Arial"/>
                <a:cs typeface="Arial"/>
              </a:rPr>
              <a:t>de 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calidad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acuerdo con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los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resultados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los 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atributos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i="1" spc="10" dirty="0">
                <a:solidFill>
                  <a:srgbClr val="666666"/>
                </a:solidFill>
                <a:latin typeface="Trebuchet MS"/>
                <a:cs typeface="Trebuchet MS"/>
              </a:rPr>
              <a:t>Legalidad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1400" i="1" spc="5" dirty="0">
                <a:solidFill>
                  <a:srgbClr val="666666"/>
                </a:solidFill>
                <a:latin typeface="Trebuchet MS"/>
                <a:cs typeface="Trebuchet MS"/>
              </a:rPr>
              <a:t>Calidad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,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los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cuales 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tuvieron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respectivamente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una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calificación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del 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62% y 61%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percepción</a:t>
            </a:r>
            <a:r>
              <a:rPr sz="1400" spc="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favorable.</a:t>
            </a:r>
            <a:endParaRPr sz="1400">
              <a:latin typeface="Arial"/>
              <a:cs typeface="Arial"/>
            </a:endParaRPr>
          </a:p>
          <a:p>
            <a:pPr marL="22860" marR="5080" algn="just">
              <a:lnSpc>
                <a:spcPct val="99200"/>
              </a:lnSpc>
              <a:spcBef>
                <a:spcPts val="1460"/>
              </a:spcBef>
            </a:pP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temas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i="1" spc="-5" dirty="0">
                <a:solidFill>
                  <a:srgbClr val="666666"/>
                </a:solidFill>
                <a:latin typeface="Trebuchet MS"/>
                <a:cs typeface="Trebuchet MS"/>
              </a:rPr>
              <a:t>Sostenibilidad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, un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40%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los 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sz="1400" spc="-1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4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14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14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14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r>
              <a:rPr sz="14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14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4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d</a:t>
            </a:r>
            <a:r>
              <a:rPr sz="14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4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sz="14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4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14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14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14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d</a:t>
            </a:r>
            <a:r>
              <a:rPr sz="14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4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1400" spc="-1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4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1400" spc="1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q</a:t>
            </a:r>
            <a:r>
              <a:rPr sz="14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14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400" spc="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h</a:t>
            </a:r>
            <a:r>
              <a:rPr sz="14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4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225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800" spc="-337" baseline="13888" dirty="0">
                <a:solidFill>
                  <a:srgbClr val="666666"/>
                </a:solidFill>
                <a:latin typeface="Arial"/>
                <a:cs typeface="Arial"/>
              </a:rPr>
              <a:t>. 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oportunidad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crecimiento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este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atributo 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al </a:t>
            </a:r>
            <a:r>
              <a:rPr sz="1400" spc="20" dirty="0">
                <a:solidFill>
                  <a:srgbClr val="666666"/>
                </a:solidFill>
                <a:latin typeface="Arial"/>
                <a:cs typeface="Arial"/>
              </a:rPr>
              <a:t>interior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industria  con 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el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fin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implementar </a:t>
            </a:r>
            <a:r>
              <a:rPr sz="1400" spc="-45" dirty="0">
                <a:solidFill>
                  <a:srgbClr val="666666"/>
                </a:solidFill>
                <a:latin typeface="Arial"/>
                <a:cs typeface="Arial"/>
              </a:rPr>
              <a:t>más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prácticas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-110" dirty="0">
                <a:solidFill>
                  <a:srgbClr val="666666"/>
                </a:solidFill>
                <a:latin typeface="Arial"/>
                <a:cs typeface="Arial"/>
              </a:rPr>
              <a:t>RSE, </a:t>
            </a:r>
            <a:r>
              <a:rPr sz="1400" spc="-70" dirty="0">
                <a:solidFill>
                  <a:srgbClr val="666666"/>
                </a:solidFill>
                <a:latin typeface="Arial"/>
                <a:cs typeface="Arial"/>
              </a:rPr>
              <a:t>así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como 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gestionar </a:t>
            </a:r>
            <a:r>
              <a:rPr sz="1400" spc="-45" dirty="0">
                <a:solidFill>
                  <a:srgbClr val="666666"/>
                </a:solidFill>
                <a:latin typeface="Arial"/>
                <a:cs typeface="Arial"/>
              </a:rPr>
              <a:t>más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acciones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promoción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del  juego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 responsable.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340383" y="2067915"/>
          <a:ext cx="2893058" cy="1418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22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90">
                <a:tc gridSpan="2">
                  <a:txBody>
                    <a:bodyPr/>
                    <a:lstStyle/>
                    <a:p>
                      <a:pPr marL="141605">
                        <a:lnSpc>
                          <a:spcPts val="1350"/>
                        </a:lnSpc>
                        <a:spcBef>
                          <a:spcPts val="20"/>
                        </a:spcBef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  <a:solidFill>
                      <a:srgbClr val="EDCF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604" algn="ctr">
                        <a:lnSpc>
                          <a:spcPts val="1350"/>
                        </a:lnSpc>
                        <a:spcBef>
                          <a:spcPts val="20"/>
                        </a:spcBef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  <a:solidFill>
                      <a:srgbClr val="FFFC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6510" algn="ctr">
                        <a:lnSpc>
                          <a:spcPts val="1350"/>
                        </a:lnSpc>
                        <a:spcBef>
                          <a:spcPts val="20"/>
                        </a:spcBef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  <a:solidFill>
                      <a:srgbClr val="C7D8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690">
                <a:tc gridSpan="2">
                  <a:txBody>
                    <a:bodyPr/>
                    <a:lstStyle/>
                    <a:p>
                      <a:pPr marL="148590">
                        <a:lnSpc>
                          <a:spcPts val="1355"/>
                        </a:lnSpc>
                        <a:spcBef>
                          <a:spcPts val="20"/>
                        </a:spcBef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E0E0E0"/>
                      </a:solidFill>
                      <a:prstDash val="solid"/>
                    </a:lnL>
                    <a:solidFill>
                      <a:srgbClr val="EDCF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355"/>
                        </a:lnSpc>
                        <a:spcBef>
                          <a:spcPts val="20"/>
                        </a:spcBef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solidFill>
                      <a:srgbClr val="FFFC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19050" algn="ctr">
                        <a:lnSpc>
                          <a:spcPts val="1355"/>
                        </a:lnSpc>
                        <a:spcBef>
                          <a:spcPts val="20"/>
                        </a:spcBef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62%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2700">
                      <a:solidFill>
                        <a:srgbClr val="E0E0E0"/>
                      </a:solidFill>
                      <a:prstDash val="solid"/>
                    </a:lnR>
                    <a:solidFill>
                      <a:srgbClr val="C7D8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51435">
                        <a:lnSpc>
                          <a:spcPts val="1355"/>
                        </a:lnSpc>
                        <a:spcBef>
                          <a:spcPts val="15"/>
                        </a:spcBef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E0E0E0"/>
                      </a:solidFill>
                      <a:prstDash val="solid"/>
                    </a:lnL>
                    <a:solidFill>
                      <a:srgbClr val="EDCF9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4790">
                        <a:lnSpc>
                          <a:spcPts val="1355"/>
                        </a:lnSpc>
                        <a:spcBef>
                          <a:spcPts val="15"/>
                        </a:spcBef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solidFill>
                      <a:srgbClr val="FFFC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080" algn="ctr">
                        <a:lnSpc>
                          <a:spcPts val="1355"/>
                        </a:lnSpc>
                        <a:spcBef>
                          <a:spcPts val="15"/>
                        </a:spcBef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61%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2700">
                      <a:solidFill>
                        <a:srgbClr val="E0E0E0"/>
                      </a:solidFill>
                      <a:prstDash val="solid"/>
                    </a:lnR>
                    <a:solidFill>
                      <a:srgbClr val="C7D8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51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1222581" y="3572471"/>
            <a:ext cx="2451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9140" y="3572471"/>
            <a:ext cx="2066289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91185" algn="l"/>
                <a:tab pos="1169670" algn="l"/>
                <a:tab pos="1748789" algn="l"/>
              </a:tabLst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20</a:t>
            </a: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%</a:t>
            </a:r>
            <a:r>
              <a:rPr sz="1200" dirty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40</a:t>
            </a: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%</a:t>
            </a:r>
            <a:r>
              <a:rPr sz="1200" dirty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60</a:t>
            </a: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%</a:t>
            </a:r>
            <a:r>
              <a:rPr sz="1200" dirty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2161" y="3572471"/>
            <a:ext cx="41465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6159" y="3152724"/>
            <a:ext cx="54102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Calidad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2305" y="2679141"/>
            <a:ext cx="68516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Legalidad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5117" y="2205558"/>
            <a:ext cx="97218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Sostenibilidad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79638" y="4054735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76415" y="0"/>
                </a:lnTo>
                <a:lnTo>
                  <a:pt x="76415" y="76409"/>
                </a:lnTo>
                <a:lnTo>
                  <a:pt x="0" y="76409"/>
                </a:lnTo>
                <a:lnTo>
                  <a:pt x="0" y="0"/>
                </a:lnTo>
                <a:close/>
              </a:path>
            </a:pathLst>
          </a:custGeom>
          <a:solidFill>
            <a:srgbClr val="EDC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75206" y="3995341"/>
            <a:ext cx="3467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Reto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158885" y="4054735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76403" y="0"/>
                </a:lnTo>
                <a:lnTo>
                  <a:pt x="76403" y="76409"/>
                </a:lnTo>
                <a:lnTo>
                  <a:pt x="0" y="76409"/>
                </a:lnTo>
                <a:lnTo>
                  <a:pt x="0" y="0"/>
                </a:lnTo>
                <a:close/>
              </a:path>
            </a:pathLst>
          </a:custGeom>
          <a:solidFill>
            <a:srgbClr val="FFFC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53701" y="4054735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76415" y="0"/>
                </a:lnTo>
                <a:lnTo>
                  <a:pt x="76415" y="76409"/>
                </a:lnTo>
                <a:lnTo>
                  <a:pt x="0" y="76409"/>
                </a:lnTo>
                <a:lnTo>
                  <a:pt x="0" y="0"/>
                </a:lnTo>
                <a:close/>
              </a:path>
            </a:pathLst>
          </a:custGeom>
          <a:solidFill>
            <a:srgbClr val="C7D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54440" y="3995341"/>
            <a:ext cx="161036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07440" algn="l"/>
              </a:tabLst>
            </a:pP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Opor</a:t>
            </a: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unidad</a:t>
            </a:r>
            <a:r>
              <a:rPr sz="1200" dirty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Óptimo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3779" y="847521"/>
            <a:ext cx="37744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25" dirty="0">
                <a:latin typeface="Times New Roman"/>
                <a:cs typeface="Times New Roman"/>
              </a:rPr>
              <a:t>Conclusiones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175" dirty="0">
                <a:latin typeface="Times New Roman"/>
                <a:cs typeface="Times New Roman"/>
              </a:rPr>
              <a:t>generales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9896" y="976109"/>
            <a:ext cx="314309" cy="287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94561" y="1665084"/>
            <a:ext cx="599440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El 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análisis 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permitió 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concluir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que 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al 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interior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del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propio 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sector, </a:t>
            </a:r>
            <a:r>
              <a:rPr sz="1400" spc="-40" dirty="0">
                <a:solidFill>
                  <a:srgbClr val="595959"/>
                </a:solidFill>
                <a:latin typeface="Arial"/>
                <a:cs typeface="Arial"/>
              </a:rPr>
              <a:t>es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decir  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entre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gremios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y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operadores, </a:t>
            </a:r>
            <a:r>
              <a:rPr sz="1400" spc="-40" dirty="0">
                <a:solidFill>
                  <a:srgbClr val="595959"/>
                </a:solidFill>
                <a:latin typeface="Arial"/>
                <a:cs typeface="Arial"/>
              </a:rPr>
              <a:t>es 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donde </a:t>
            </a:r>
            <a:r>
              <a:rPr sz="1400" spc="-40" dirty="0">
                <a:solidFill>
                  <a:srgbClr val="595959"/>
                </a:solidFill>
                <a:latin typeface="Arial"/>
                <a:cs typeface="Arial"/>
              </a:rPr>
              <a:t>se 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encuentra 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la 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mayor 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oportunidad  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para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trabajar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en 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la 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consolidación 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de </a:t>
            </a:r>
            <a:r>
              <a:rPr sz="1400" spc="-20" dirty="0">
                <a:solidFill>
                  <a:srgbClr val="595959"/>
                </a:solidFill>
                <a:latin typeface="Arial"/>
                <a:cs typeface="Arial"/>
              </a:rPr>
              <a:t>una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mejor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percepción. Mientras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que  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otros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grupos 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de 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interés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como 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el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Gobierno, 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el 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Sector  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Financiero/ 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Asegurador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y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los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Medios 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Comunicación 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presentan </a:t>
            </a:r>
            <a:r>
              <a:rPr sz="1400" spc="-20" dirty="0">
                <a:solidFill>
                  <a:srgbClr val="595959"/>
                </a:solidFill>
                <a:latin typeface="Arial"/>
                <a:cs typeface="Arial"/>
              </a:rPr>
              <a:t>una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percepción </a:t>
            </a:r>
            <a:r>
              <a:rPr sz="1400" spc="-35" dirty="0">
                <a:solidFill>
                  <a:srgbClr val="595959"/>
                </a:solidFill>
                <a:latin typeface="Arial"/>
                <a:cs typeface="Arial"/>
              </a:rPr>
              <a:t>más  </a:t>
            </a:r>
            <a:r>
              <a:rPr sz="1400" spc="15" dirty="0">
                <a:solidFill>
                  <a:srgbClr val="595959"/>
                </a:solidFill>
                <a:latin typeface="Arial"/>
                <a:cs typeface="Arial"/>
              </a:rPr>
              <a:t>favorable.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39" y="43230"/>
            <a:ext cx="948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Liderado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77416" y="82092"/>
            <a:ext cx="1233106" cy="462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9277" y="19261"/>
            <a:ext cx="1770055" cy="633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67931" y="42316"/>
            <a:ext cx="1047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Elaborado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75752" y="1446415"/>
            <a:ext cx="403166" cy="1280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8254" y="1474088"/>
            <a:ext cx="302260" cy="1178560"/>
          </a:xfrm>
          <a:custGeom>
            <a:avLst/>
            <a:gdLst/>
            <a:ahLst/>
            <a:cxnLst/>
            <a:rect l="l" t="t" r="r" b="b"/>
            <a:pathLst>
              <a:path w="302260" h="1178560">
                <a:moveTo>
                  <a:pt x="302145" y="0"/>
                </a:moveTo>
                <a:lnTo>
                  <a:pt x="0" y="0"/>
                </a:lnTo>
                <a:lnTo>
                  <a:pt x="0" y="1178356"/>
                </a:lnTo>
                <a:lnTo>
                  <a:pt x="100711" y="785571"/>
                </a:lnTo>
                <a:lnTo>
                  <a:pt x="100711" y="100723"/>
                </a:lnTo>
                <a:lnTo>
                  <a:pt x="276326" y="100723"/>
                </a:lnTo>
                <a:lnTo>
                  <a:pt x="302145" y="0"/>
                </a:lnTo>
                <a:close/>
              </a:path>
            </a:pathLst>
          </a:custGeom>
          <a:solidFill>
            <a:srgbClr val="A846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8254" y="1474089"/>
            <a:ext cx="302260" cy="1178560"/>
          </a:xfrm>
          <a:custGeom>
            <a:avLst/>
            <a:gdLst/>
            <a:ahLst/>
            <a:cxnLst/>
            <a:rect l="l" t="t" r="r" b="b"/>
            <a:pathLst>
              <a:path w="302260" h="1178560">
                <a:moveTo>
                  <a:pt x="0" y="0"/>
                </a:moveTo>
                <a:lnTo>
                  <a:pt x="302152" y="0"/>
                </a:lnTo>
                <a:lnTo>
                  <a:pt x="276326" y="100716"/>
                </a:lnTo>
                <a:lnTo>
                  <a:pt x="100716" y="100716"/>
                </a:lnTo>
                <a:lnTo>
                  <a:pt x="100716" y="785574"/>
                </a:lnTo>
                <a:lnTo>
                  <a:pt x="0" y="117835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A846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14945" y="1720723"/>
            <a:ext cx="411479" cy="12884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169070"/>
            <a:ext cx="9144000" cy="19744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391" y="1765137"/>
            <a:ext cx="2605422" cy="2620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2679" y="885621"/>
            <a:ext cx="37744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25" dirty="0">
                <a:latin typeface="Times New Roman"/>
                <a:cs typeface="Times New Roman"/>
              </a:rPr>
              <a:t>Conclusiones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175" dirty="0">
                <a:latin typeface="Times New Roman"/>
                <a:cs typeface="Times New Roman"/>
              </a:rPr>
              <a:t>generales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9896" y="976109"/>
            <a:ext cx="314309" cy="287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039" y="43230"/>
            <a:ext cx="948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Liderado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77416" y="82092"/>
            <a:ext cx="1233106" cy="462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9277" y="19261"/>
            <a:ext cx="1770055" cy="633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67931" y="42316"/>
            <a:ext cx="1047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Elaborado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56204" y="3939570"/>
            <a:ext cx="5686425" cy="44195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27965" marR="5080" indent="-215900">
              <a:lnSpc>
                <a:spcPts val="1600"/>
              </a:lnSpc>
              <a:spcBef>
                <a:spcPts val="220"/>
              </a:spcBef>
              <a:tabLst>
                <a:tab pos="671195" algn="l"/>
                <a:tab pos="1594485" algn="l"/>
                <a:tab pos="2326640" algn="l"/>
                <a:tab pos="2930525" algn="l"/>
                <a:tab pos="3373120" algn="l"/>
                <a:tab pos="3885565" algn="l"/>
                <a:tab pos="5046345" algn="l"/>
                <a:tab pos="5532120" algn="l"/>
              </a:tabLst>
            </a:pPr>
            <a:r>
              <a:rPr sz="2100" spc="-1042" baseline="-5952" dirty="0">
                <a:latin typeface="Wingdings"/>
                <a:cs typeface="Wingdings"/>
              </a:rPr>
              <a:t></a:t>
            </a:r>
            <a:r>
              <a:rPr sz="2100" spc="-52" baseline="-5952" dirty="0"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Hay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estructura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gremial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fuerte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hace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interlocución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ante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	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el  </a:t>
            </a:r>
            <a:r>
              <a:rPr sz="1400" spc="20" dirty="0">
                <a:solidFill>
                  <a:srgbClr val="666666"/>
                </a:solidFill>
                <a:latin typeface="Arial"/>
                <a:cs typeface="Arial"/>
              </a:rPr>
              <a:t>Gobierno,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pero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falta </a:t>
            </a:r>
            <a:r>
              <a:rPr sz="1400" spc="20" dirty="0">
                <a:solidFill>
                  <a:srgbClr val="666666"/>
                </a:solidFill>
                <a:latin typeface="Arial"/>
                <a:cs typeface="Arial"/>
              </a:rPr>
              <a:t>promover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una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política pública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del</a:t>
            </a:r>
            <a:r>
              <a:rPr sz="14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sector.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94304" y="1848789"/>
            <a:ext cx="5647690" cy="160473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240665" marR="118110" indent="-215900" algn="just">
              <a:lnSpc>
                <a:spcPct val="97100"/>
              </a:lnSpc>
              <a:spcBef>
                <a:spcPts val="145"/>
              </a:spcBef>
            </a:pPr>
            <a:r>
              <a:rPr sz="1400" spc="-695" dirty="0">
                <a:latin typeface="Wingdings"/>
                <a:cs typeface="Wingdings"/>
              </a:rPr>
              <a:t>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2100" spc="22" baseline="1984" dirty="0">
                <a:solidFill>
                  <a:srgbClr val="666666"/>
                </a:solidFill>
                <a:latin typeface="Arial"/>
                <a:cs typeface="Arial"/>
              </a:rPr>
              <a:t>Aunque </a:t>
            </a:r>
            <a:r>
              <a:rPr sz="2100" spc="-82" baseline="1984" dirty="0">
                <a:solidFill>
                  <a:srgbClr val="666666"/>
                </a:solidFill>
                <a:latin typeface="Arial"/>
                <a:cs typeface="Arial"/>
              </a:rPr>
              <a:t>se </a:t>
            </a:r>
            <a:r>
              <a:rPr sz="2100" spc="-30" baseline="1984" dirty="0">
                <a:solidFill>
                  <a:srgbClr val="666666"/>
                </a:solidFill>
                <a:latin typeface="Arial"/>
                <a:cs typeface="Arial"/>
              </a:rPr>
              <a:t>han </a:t>
            </a:r>
            <a:r>
              <a:rPr sz="2100" spc="15" baseline="1984" dirty="0">
                <a:solidFill>
                  <a:srgbClr val="666666"/>
                </a:solidFill>
                <a:latin typeface="Arial"/>
                <a:cs typeface="Arial"/>
              </a:rPr>
              <a:t>concentrado </a:t>
            </a:r>
            <a:r>
              <a:rPr sz="2100" spc="-44" baseline="1984" dirty="0">
                <a:solidFill>
                  <a:srgbClr val="666666"/>
                </a:solidFill>
                <a:latin typeface="Arial"/>
                <a:cs typeface="Arial"/>
              </a:rPr>
              <a:t>esfuerzos </a:t>
            </a:r>
            <a:r>
              <a:rPr sz="2100" spc="-7" baseline="1984" dirty="0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sz="2100" spc="44" baseline="1984" dirty="0">
                <a:solidFill>
                  <a:srgbClr val="666666"/>
                </a:solidFill>
                <a:latin typeface="Arial"/>
                <a:cs typeface="Arial"/>
              </a:rPr>
              <a:t>publicidad </a:t>
            </a:r>
            <a:r>
              <a:rPr sz="2100" spc="-44" baseline="1984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2100" spc="22" baseline="1984" dirty="0">
                <a:solidFill>
                  <a:srgbClr val="666666"/>
                </a:solidFill>
                <a:latin typeface="Arial"/>
                <a:cs typeface="Arial"/>
              </a:rPr>
              <a:t>divulgación 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información,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los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consultados consideran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que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los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jugadores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no 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conocen </a:t>
            </a:r>
            <a:r>
              <a:rPr sz="1400" spc="20" dirty="0">
                <a:solidFill>
                  <a:srgbClr val="666666"/>
                </a:solidFill>
                <a:latin typeface="Arial"/>
                <a:cs typeface="Arial"/>
              </a:rPr>
              <a:t>completamente </a:t>
            </a:r>
            <a:r>
              <a:rPr sz="1400" spc="-70" dirty="0">
                <a:solidFill>
                  <a:srgbClr val="666666"/>
                </a:solidFill>
                <a:latin typeface="Arial"/>
                <a:cs typeface="Arial"/>
              </a:rPr>
              <a:t>sus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derechos.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222885" marR="5080" indent="-210820">
              <a:lnSpc>
                <a:spcPts val="1540"/>
              </a:lnSpc>
            </a:pPr>
            <a:r>
              <a:rPr sz="1400" spc="-695" dirty="0">
                <a:latin typeface="Wingdings"/>
                <a:cs typeface="Wingdings"/>
              </a:rPr>
              <a:t>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lang="es-CO" sz="1400" spc="-80" dirty="0">
                <a:latin typeface="Times New Roman"/>
                <a:cs typeface="Times New Roman"/>
              </a:rPr>
              <a:t> </a:t>
            </a:r>
            <a:r>
              <a:rPr sz="2100" spc="-60" baseline="1984" dirty="0">
                <a:solidFill>
                  <a:srgbClr val="666666"/>
                </a:solidFill>
                <a:latin typeface="Arial"/>
                <a:cs typeface="Arial"/>
              </a:rPr>
              <a:t>El </a:t>
            </a:r>
            <a:r>
              <a:rPr sz="2100" spc="-7" baseline="1984" dirty="0">
                <a:solidFill>
                  <a:srgbClr val="666666"/>
                </a:solidFill>
                <a:latin typeface="Arial"/>
                <a:cs typeface="Arial"/>
              </a:rPr>
              <a:t>sector </a:t>
            </a:r>
            <a:r>
              <a:rPr sz="2100" spc="-44" baseline="1984" dirty="0">
                <a:solidFill>
                  <a:srgbClr val="666666"/>
                </a:solidFill>
                <a:latin typeface="Arial"/>
                <a:cs typeface="Arial"/>
              </a:rPr>
              <a:t>ha </a:t>
            </a:r>
            <a:r>
              <a:rPr sz="2100" spc="-30" baseline="1984" dirty="0">
                <a:solidFill>
                  <a:srgbClr val="666666"/>
                </a:solidFill>
                <a:latin typeface="Arial"/>
                <a:cs typeface="Arial"/>
              </a:rPr>
              <a:t>avanzado </a:t>
            </a:r>
            <a:r>
              <a:rPr sz="2100" spc="-7" baseline="1984" dirty="0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sz="2100" spc="-22" baseline="1984" dirty="0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sz="2100" spc="15" baseline="1984" dirty="0">
                <a:solidFill>
                  <a:srgbClr val="666666"/>
                </a:solidFill>
                <a:latin typeface="Arial"/>
                <a:cs typeface="Arial"/>
              </a:rPr>
              <a:t>prevención </a:t>
            </a:r>
            <a:r>
              <a:rPr sz="2100" spc="52" baseline="1984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2100" spc="-22" baseline="1984" dirty="0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sz="2100" spc="22" baseline="1984" dirty="0">
                <a:solidFill>
                  <a:srgbClr val="666666"/>
                </a:solidFill>
                <a:latin typeface="Arial"/>
                <a:cs typeface="Arial"/>
              </a:rPr>
              <a:t>corrupción </a:t>
            </a:r>
            <a:r>
              <a:rPr sz="2100" spc="-44" baseline="1984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2100" spc="-22" baseline="1984" dirty="0">
                <a:solidFill>
                  <a:srgbClr val="666666"/>
                </a:solidFill>
                <a:latin typeface="Arial"/>
                <a:cs typeface="Arial"/>
              </a:rPr>
              <a:t>la lucha 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contra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sz="1400" spc="20" dirty="0">
                <a:solidFill>
                  <a:srgbClr val="666666"/>
                </a:solidFill>
                <a:latin typeface="Arial"/>
                <a:cs typeface="Arial"/>
              </a:rPr>
              <a:t>ilegalidad,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pero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se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puede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mejorar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aún </a:t>
            </a:r>
            <a:r>
              <a:rPr sz="1400" spc="-45" dirty="0">
                <a:solidFill>
                  <a:srgbClr val="666666"/>
                </a:solidFill>
                <a:latin typeface="Arial"/>
                <a:cs typeface="Arial"/>
              </a:rPr>
              <a:t>más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percepción.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2679" y="885621"/>
            <a:ext cx="37744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25" dirty="0">
                <a:latin typeface="Times New Roman"/>
                <a:cs typeface="Times New Roman"/>
              </a:rPr>
              <a:t>Conclusiones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175" dirty="0">
                <a:latin typeface="Times New Roman"/>
                <a:cs typeface="Times New Roman"/>
              </a:rPr>
              <a:t>generales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9896" y="976109"/>
            <a:ext cx="314309" cy="287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039" y="43230"/>
            <a:ext cx="948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Liderado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77416" y="82092"/>
            <a:ext cx="1233106" cy="462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9277" y="19261"/>
            <a:ext cx="1770055" cy="633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67931" y="42316"/>
            <a:ext cx="1047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Elaborado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0027" y="2796527"/>
            <a:ext cx="6617334" cy="657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just">
              <a:lnSpc>
                <a:spcPct val="98200"/>
              </a:lnSpc>
              <a:spcBef>
                <a:spcPts val="130"/>
              </a:spcBef>
            </a:pP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Aunque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cada </a:t>
            </a:r>
            <a:r>
              <a:rPr sz="1400" spc="-45" dirty="0">
                <a:solidFill>
                  <a:srgbClr val="666666"/>
                </a:solidFill>
                <a:latin typeface="Arial"/>
                <a:cs typeface="Arial"/>
              </a:rPr>
              <a:t>vez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son </a:t>
            </a:r>
            <a:r>
              <a:rPr sz="1400" spc="-45" dirty="0">
                <a:solidFill>
                  <a:srgbClr val="666666"/>
                </a:solidFill>
                <a:latin typeface="Arial"/>
                <a:cs typeface="Arial"/>
              </a:rPr>
              <a:t>más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transparentes los procesos,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todos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ven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una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oportunidad 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en aumentar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los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contenidos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disponibles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sobre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el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sector, </a:t>
            </a:r>
            <a:r>
              <a:rPr sz="1400" spc="40" dirty="0">
                <a:solidFill>
                  <a:srgbClr val="666666"/>
                </a:solidFill>
                <a:latin typeface="Arial"/>
                <a:cs typeface="Arial"/>
              </a:rPr>
              <a:t>por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ejemplo </a:t>
            </a:r>
            <a:r>
              <a:rPr sz="1400" spc="40" dirty="0">
                <a:solidFill>
                  <a:srgbClr val="666666"/>
                </a:solidFill>
                <a:latin typeface="Arial"/>
                <a:cs typeface="Arial"/>
              </a:rPr>
              <a:t>por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medio de 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estudios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especializados.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8541" y="2814320"/>
            <a:ext cx="2012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95" dirty="0">
                <a:latin typeface="Wingdings"/>
                <a:cs typeface="Wingdings"/>
              </a:rPr>
              <a:t>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88541" y="3804920"/>
            <a:ext cx="6956425" cy="43688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13690" marR="5080" indent="-301625">
              <a:lnSpc>
                <a:spcPts val="1560"/>
              </a:lnSpc>
              <a:spcBef>
                <a:spcPts val="250"/>
              </a:spcBef>
            </a:pPr>
            <a:r>
              <a:rPr sz="1400" spc="-695" dirty="0">
                <a:latin typeface="Wingdings"/>
                <a:cs typeface="Wingdings"/>
              </a:rPr>
              <a:t></a:t>
            </a:r>
            <a:r>
              <a:rPr sz="1400" spc="660" dirty="0">
                <a:latin typeface="Times New Roman"/>
                <a:cs typeface="Times New Roman"/>
              </a:rPr>
              <a:t> </a:t>
            </a:r>
            <a:r>
              <a:rPr sz="2100" spc="-67" baseline="1984" dirty="0">
                <a:solidFill>
                  <a:srgbClr val="666666"/>
                </a:solidFill>
                <a:latin typeface="Arial"/>
                <a:cs typeface="Arial"/>
              </a:rPr>
              <a:t>Los </a:t>
            </a:r>
            <a:r>
              <a:rPr sz="2100" spc="7" baseline="1984" dirty="0">
                <a:solidFill>
                  <a:srgbClr val="666666"/>
                </a:solidFill>
                <a:latin typeface="Arial"/>
                <a:cs typeface="Arial"/>
              </a:rPr>
              <a:t>operadores </a:t>
            </a:r>
            <a:r>
              <a:rPr sz="2100" spc="-44" baseline="1984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2100" spc="15" baseline="1984" dirty="0">
                <a:solidFill>
                  <a:srgbClr val="666666"/>
                </a:solidFill>
                <a:latin typeface="Arial"/>
                <a:cs typeface="Arial"/>
              </a:rPr>
              <a:t>gremios </a:t>
            </a:r>
            <a:r>
              <a:rPr sz="2100" spc="22" baseline="1984" dirty="0">
                <a:solidFill>
                  <a:srgbClr val="666666"/>
                </a:solidFill>
                <a:latin typeface="Arial"/>
                <a:cs typeface="Arial"/>
              </a:rPr>
              <a:t>tienen </a:t>
            </a:r>
            <a:r>
              <a:rPr sz="2100" spc="-22" baseline="1984" dirty="0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sz="2100" baseline="1984" dirty="0">
                <a:solidFill>
                  <a:srgbClr val="666666"/>
                </a:solidFill>
                <a:latin typeface="Arial"/>
                <a:cs typeface="Arial"/>
              </a:rPr>
              <a:t>iniciativa </a:t>
            </a:r>
            <a:r>
              <a:rPr sz="2100" spc="-15" baseline="1984" dirty="0">
                <a:solidFill>
                  <a:srgbClr val="666666"/>
                </a:solidFill>
                <a:latin typeface="Arial"/>
                <a:cs typeface="Arial"/>
              </a:rPr>
              <a:t>para activar </a:t>
            </a:r>
            <a:r>
              <a:rPr sz="2100" spc="7" baseline="1984" dirty="0">
                <a:solidFill>
                  <a:srgbClr val="666666"/>
                </a:solidFill>
                <a:latin typeface="Arial"/>
                <a:cs typeface="Arial"/>
              </a:rPr>
              <a:t>diferentes </a:t>
            </a:r>
            <a:r>
              <a:rPr sz="2100" spc="-15" baseline="1984" dirty="0">
                <a:solidFill>
                  <a:srgbClr val="666666"/>
                </a:solidFill>
                <a:latin typeface="Arial"/>
                <a:cs typeface="Arial"/>
              </a:rPr>
              <a:t>estrategias </a:t>
            </a:r>
            <a:r>
              <a:rPr sz="2100" spc="37" baseline="1984" dirty="0">
                <a:solidFill>
                  <a:srgbClr val="666666"/>
                </a:solidFill>
                <a:latin typeface="Arial"/>
                <a:cs typeface="Arial"/>
              </a:rPr>
              <a:t>que 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generen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una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ciudadanía </a:t>
            </a:r>
            <a:r>
              <a:rPr sz="1400" spc="-45" dirty="0">
                <a:solidFill>
                  <a:srgbClr val="666666"/>
                </a:solidFill>
                <a:latin typeface="Arial"/>
                <a:cs typeface="Arial"/>
              </a:rPr>
              <a:t>más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1400" spc="20" dirty="0">
                <a:solidFill>
                  <a:srgbClr val="666666"/>
                </a:solidFill>
                <a:latin typeface="Arial"/>
                <a:cs typeface="Arial"/>
              </a:rPr>
              <a:t>mejor</a:t>
            </a:r>
            <a:r>
              <a:rPr sz="1400" spc="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informada.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8541" y="1910714"/>
            <a:ext cx="6957059" cy="4406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13690" marR="5080" indent="-301625">
              <a:lnSpc>
                <a:spcPts val="1590"/>
              </a:lnSpc>
              <a:spcBef>
                <a:spcPts val="225"/>
              </a:spcBef>
            </a:pPr>
            <a:r>
              <a:rPr sz="1400" spc="-695" dirty="0">
                <a:latin typeface="Wingdings"/>
                <a:cs typeface="Wingdings"/>
              </a:rPr>
              <a:t></a:t>
            </a:r>
            <a:r>
              <a:rPr sz="1400" spc="645" dirty="0">
                <a:latin typeface="Times New Roman"/>
                <a:cs typeface="Times New Roman"/>
              </a:rPr>
              <a:t> </a:t>
            </a:r>
            <a:r>
              <a:rPr sz="1400" spc="-70" dirty="0">
                <a:solidFill>
                  <a:srgbClr val="666666"/>
                </a:solidFill>
                <a:latin typeface="Arial"/>
                <a:cs typeface="Arial"/>
              </a:rPr>
              <a:t>Si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bien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los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programas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-150" dirty="0">
                <a:solidFill>
                  <a:srgbClr val="666666"/>
                </a:solidFill>
                <a:latin typeface="Arial"/>
                <a:cs typeface="Arial"/>
              </a:rPr>
              <a:t>RSE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juego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responsable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han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aumentado,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opinión 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pública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necesita </a:t>
            </a:r>
            <a:r>
              <a:rPr sz="1400" spc="-45" dirty="0">
                <a:solidFill>
                  <a:srgbClr val="666666"/>
                </a:solidFill>
                <a:latin typeface="Arial"/>
                <a:cs typeface="Arial"/>
              </a:rPr>
              <a:t>más </a:t>
            </a:r>
            <a:r>
              <a:rPr sz="1400" spc="20" dirty="0">
                <a:solidFill>
                  <a:srgbClr val="666666"/>
                </a:solidFill>
                <a:latin typeface="Arial"/>
                <a:cs typeface="Arial"/>
              </a:rPr>
              <a:t>conocimiento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sobre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los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mismos.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9188" y="630352"/>
            <a:ext cx="5613921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2800" b="1" dirty="0">
                <a:latin typeface="Segoe UI Light" panose="020B0502040204020203" pitchFamily="34" charset="0"/>
                <a:ea typeface="Microsoft YaHei" panose="020B0503020204020204" pitchFamily="34" charset="-122"/>
                <a:cs typeface="Segoe UI Light" panose="020B0502040204020203" pitchFamily="34" charset="0"/>
              </a:rPr>
              <a:t>Respuesta a la pregunta abierta</a:t>
            </a:r>
            <a:br>
              <a:rPr lang="en" sz="2800" b="1" dirty="0">
                <a:latin typeface="Segoe UI Light" panose="020B0502040204020203" pitchFamily="34" charset="0"/>
                <a:ea typeface="Microsoft YaHei" panose="020B0503020204020204" pitchFamily="34" charset="-122"/>
                <a:cs typeface="Segoe UI Light" panose="020B0502040204020203" pitchFamily="34" charset="0"/>
              </a:rPr>
            </a:b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9896" y="976109"/>
            <a:ext cx="314309" cy="287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039" y="43230"/>
            <a:ext cx="948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Liderado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77416" y="82092"/>
            <a:ext cx="1233106" cy="462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9277" y="19261"/>
            <a:ext cx="1770055" cy="633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67931" y="42316"/>
            <a:ext cx="1047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Elaborado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E3C6AC2-4140-4484-B6F3-7E487F38F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1352550"/>
            <a:ext cx="3603031" cy="195439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48A396FE-3B14-4810-AF16-9B68B7A83DA1}"/>
              </a:ext>
            </a:extLst>
          </p:cNvPr>
          <p:cNvSpPr/>
          <p:nvPr/>
        </p:nvSpPr>
        <p:spPr>
          <a:xfrm>
            <a:off x="190756" y="3409950"/>
            <a:ext cx="88770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 análisis entre los cuatro grupos de interés consultados permite concluir que al describir en una palabra al sector de Juegos, Suerte y Azar,  quienes tienen una opinión más crítica del sector son los Gremios y Operadores, aunque la mayoría de ellos lo relaciona con la industria del entretenimiento, que está en crecimiento y ofrece diversas oportunidades. </a:t>
            </a:r>
          </a:p>
          <a:p>
            <a:pPr algn="just"/>
            <a:endParaRPr lang="es-E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es-E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Por su parte, el Sector Financiero y el Sector Público tienen una postura menos crítica frente al sector. De hecho, en su mayoría, el Sector Público tiene la percepción  de una industria responsable y que aporta a la salud. Mientras que para el grupo de los Medios de Comunicación ninguna palabra negativa se asocia con al sector. </a:t>
            </a:r>
          </a:p>
          <a:p>
            <a:pPr algn="just"/>
            <a:endParaRPr lang="es-E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es-E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 manera amplia y general, todos los grupos relacionan al sector con los conceptos de </a:t>
            </a:r>
            <a:r>
              <a:rPr lang="es-ES" sz="11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ENTRETENIMIENTO</a:t>
            </a:r>
            <a:r>
              <a:rPr lang="es-E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 y la </a:t>
            </a:r>
            <a:r>
              <a:rPr lang="es-ES" sz="11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OPORTUNIDAD</a:t>
            </a:r>
            <a:r>
              <a:rPr lang="es-ES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728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4077" y="3676497"/>
            <a:ext cx="0" cy="1467485"/>
          </a:xfrm>
          <a:custGeom>
            <a:avLst/>
            <a:gdLst/>
            <a:ahLst/>
            <a:cxnLst/>
            <a:rect l="l" t="t" r="r" b="b"/>
            <a:pathLst>
              <a:path h="1467485">
                <a:moveTo>
                  <a:pt x="0" y="0"/>
                </a:moveTo>
                <a:lnTo>
                  <a:pt x="1" y="1467002"/>
                </a:lnTo>
              </a:path>
            </a:pathLst>
          </a:custGeom>
          <a:ln w="952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88497" y="3392995"/>
            <a:ext cx="567055" cy="567055"/>
          </a:xfrm>
          <a:custGeom>
            <a:avLst/>
            <a:gdLst/>
            <a:ahLst/>
            <a:cxnLst/>
            <a:rect l="l" t="t" r="r" b="b"/>
            <a:pathLst>
              <a:path w="567054" h="567054">
                <a:moveTo>
                  <a:pt x="283502" y="0"/>
                </a:moveTo>
                <a:lnTo>
                  <a:pt x="237515" y="3710"/>
                </a:lnTo>
                <a:lnTo>
                  <a:pt x="193891" y="14453"/>
                </a:lnTo>
                <a:lnTo>
                  <a:pt x="153214" y="31645"/>
                </a:lnTo>
                <a:lnTo>
                  <a:pt x="116067" y="54701"/>
                </a:lnTo>
                <a:lnTo>
                  <a:pt x="83034" y="83038"/>
                </a:lnTo>
                <a:lnTo>
                  <a:pt x="54698" y="116073"/>
                </a:lnTo>
                <a:lnTo>
                  <a:pt x="31643" y="153220"/>
                </a:lnTo>
                <a:lnTo>
                  <a:pt x="14452" y="193896"/>
                </a:lnTo>
                <a:lnTo>
                  <a:pt x="3710" y="237518"/>
                </a:lnTo>
                <a:lnTo>
                  <a:pt x="0" y="283502"/>
                </a:lnTo>
                <a:lnTo>
                  <a:pt x="3710" y="329488"/>
                </a:lnTo>
                <a:lnTo>
                  <a:pt x="14452" y="373112"/>
                </a:lnTo>
                <a:lnTo>
                  <a:pt x="31643" y="413789"/>
                </a:lnTo>
                <a:lnTo>
                  <a:pt x="54698" y="450936"/>
                </a:lnTo>
                <a:lnTo>
                  <a:pt x="83034" y="483970"/>
                </a:lnTo>
                <a:lnTo>
                  <a:pt x="116067" y="512306"/>
                </a:lnTo>
                <a:lnTo>
                  <a:pt x="153214" y="535361"/>
                </a:lnTo>
                <a:lnTo>
                  <a:pt x="193891" y="552551"/>
                </a:lnTo>
                <a:lnTo>
                  <a:pt x="237515" y="563293"/>
                </a:lnTo>
                <a:lnTo>
                  <a:pt x="283502" y="567004"/>
                </a:lnTo>
                <a:lnTo>
                  <a:pt x="329485" y="563293"/>
                </a:lnTo>
                <a:lnTo>
                  <a:pt x="373107" y="552551"/>
                </a:lnTo>
                <a:lnTo>
                  <a:pt x="413783" y="535361"/>
                </a:lnTo>
                <a:lnTo>
                  <a:pt x="450931" y="512306"/>
                </a:lnTo>
                <a:lnTo>
                  <a:pt x="483965" y="483970"/>
                </a:lnTo>
                <a:lnTo>
                  <a:pt x="512302" y="450936"/>
                </a:lnTo>
                <a:lnTo>
                  <a:pt x="535358" y="413789"/>
                </a:lnTo>
                <a:lnTo>
                  <a:pt x="552550" y="373112"/>
                </a:lnTo>
                <a:lnTo>
                  <a:pt x="563293" y="329488"/>
                </a:lnTo>
                <a:lnTo>
                  <a:pt x="567004" y="283502"/>
                </a:lnTo>
                <a:lnTo>
                  <a:pt x="563293" y="237518"/>
                </a:lnTo>
                <a:lnTo>
                  <a:pt x="552550" y="193896"/>
                </a:lnTo>
                <a:lnTo>
                  <a:pt x="535358" y="153220"/>
                </a:lnTo>
                <a:lnTo>
                  <a:pt x="512302" y="116073"/>
                </a:lnTo>
                <a:lnTo>
                  <a:pt x="483965" y="83038"/>
                </a:lnTo>
                <a:lnTo>
                  <a:pt x="450931" y="54701"/>
                </a:lnTo>
                <a:lnTo>
                  <a:pt x="413783" y="31645"/>
                </a:lnTo>
                <a:lnTo>
                  <a:pt x="373107" y="14453"/>
                </a:lnTo>
                <a:lnTo>
                  <a:pt x="329485" y="3710"/>
                </a:lnTo>
                <a:lnTo>
                  <a:pt x="283502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7622" y="3491369"/>
            <a:ext cx="254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“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3765" y="312878"/>
            <a:ext cx="2644698" cy="950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52233" y="444690"/>
            <a:ext cx="1798066" cy="832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00475" y="99986"/>
            <a:ext cx="1038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Elaborado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5951" y="123418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Liderado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8955" y="2029358"/>
            <a:ext cx="4573270" cy="120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"/>
                <a:cs typeface="Arial"/>
              </a:rPr>
              <a:t>Generalidades </a:t>
            </a:r>
            <a:r>
              <a:rPr sz="3000" spc="70" dirty="0">
                <a:latin typeface="Arial"/>
                <a:cs typeface="Arial"/>
              </a:rPr>
              <a:t>del</a:t>
            </a:r>
            <a:r>
              <a:rPr sz="3000" spc="-125" dirty="0">
                <a:latin typeface="Arial"/>
                <a:cs typeface="Arial"/>
              </a:rPr>
              <a:t> </a:t>
            </a:r>
            <a:r>
              <a:rPr sz="3000" spc="5" dirty="0">
                <a:latin typeface="Arial"/>
                <a:cs typeface="Arial"/>
              </a:rPr>
              <a:t>Estudio</a:t>
            </a:r>
            <a:endParaRPr sz="3000">
              <a:latin typeface="Arial"/>
              <a:cs typeface="Arial"/>
            </a:endParaRPr>
          </a:p>
          <a:p>
            <a:pPr marL="1329690" marR="71755" indent="-1317625">
              <a:lnSpc>
                <a:spcPts val="1800"/>
              </a:lnSpc>
              <a:spcBef>
                <a:spcPts val="2160"/>
              </a:spcBef>
            </a:pPr>
            <a:r>
              <a:rPr sz="1450" i="1" spc="-70" dirty="0">
                <a:solidFill>
                  <a:srgbClr val="595959"/>
                </a:solidFill>
                <a:latin typeface="Arial"/>
                <a:cs typeface="Arial"/>
              </a:rPr>
              <a:t>U</a:t>
            </a:r>
            <a:r>
              <a:rPr sz="1550" i="1" spc="-70" dirty="0">
                <a:solidFill>
                  <a:srgbClr val="595959"/>
                </a:solidFill>
                <a:latin typeface="Arial"/>
                <a:cs typeface="Arial"/>
              </a:rPr>
              <a:t>na </a:t>
            </a:r>
            <a:r>
              <a:rPr sz="1550" i="1" spc="-25" dirty="0">
                <a:solidFill>
                  <a:srgbClr val="595959"/>
                </a:solidFill>
                <a:latin typeface="Arial"/>
                <a:cs typeface="Arial"/>
              </a:rPr>
              <a:t>mirada </a:t>
            </a:r>
            <a:r>
              <a:rPr sz="1550" i="1" spc="-85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1550" i="1" spc="20" dirty="0">
                <a:solidFill>
                  <a:srgbClr val="595959"/>
                </a:solidFill>
                <a:latin typeface="Arial"/>
                <a:cs typeface="Arial"/>
              </a:rPr>
              <a:t>lo </a:t>
            </a:r>
            <a:r>
              <a:rPr sz="1550" i="1" spc="-5" dirty="0">
                <a:solidFill>
                  <a:srgbClr val="595959"/>
                </a:solidFill>
                <a:latin typeface="Arial"/>
                <a:cs typeface="Arial"/>
              </a:rPr>
              <a:t>que </a:t>
            </a:r>
            <a:r>
              <a:rPr sz="1550" i="1" spc="-35" dirty="0">
                <a:solidFill>
                  <a:srgbClr val="595959"/>
                </a:solidFill>
                <a:latin typeface="Arial"/>
                <a:cs typeface="Arial"/>
              </a:rPr>
              <a:t>piensan los </a:t>
            </a:r>
            <a:r>
              <a:rPr sz="1550" i="1" spc="-30" dirty="0">
                <a:solidFill>
                  <a:srgbClr val="595959"/>
                </a:solidFill>
                <a:latin typeface="Arial"/>
                <a:cs typeface="Arial"/>
              </a:rPr>
              <a:t>líderes </a:t>
            </a:r>
            <a:r>
              <a:rPr sz="1550" i="1" spc="1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550" i="1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50" i="1" spc="-15" dirty="0">
                <a:solidFill>
                  <a:srgbClr val="595959"/>
                </a:solidFill>
                <a:latin typeface="Arial"/>
                <a:cs typeface="Arial"/>
              </a:rPr>
              <a:t>diferentes  </a:t>
            </a:r>
            <a:r>
              <a:rPr sz="1550" i="1" spc="-40" dirty="0">
                <a:solidFill>
                  <a:srgbClr val="595959"/>
                </a:solidFill>
                <a:latin typeface="Arial"/>
                <a:cs typeface="Arial"/>
              </a:rPr>
              <a:t>sectores </a:t>
            </a:r>
            <a:r>
              <a:rPr sz="1550" i="1" spc="-30" dirty="0">
                <a:solidFill>
                  <a:srgbClr val="595959"/>
                </a:solidFill>
                <a:latin typeface="Arial"/>
                <a:cs typeface="Arial"/>
              </a:rPr>
              <a:t>en</a:t>
            </a:r>
            <a:r>
              <a:rPr sz="1550" i="1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50" i="1" spc="-5" dirty="0">
                <a:solidFill>
                  <a:srgbClr val="595959"/>
                </a:solidFill>
                <a:latin typeface="Arial"/>
                <a:cs typeface="Arial"/>
              </a:rPr>
              <a:t>Colombia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9188" y="630352"/>
            <a:ext cx="5613921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2800" b="1" dirty="0">
                <a:latin typeface="Segoe UI Light" panose="020B0502040204020203" pitchFamily="34" charset="0"/>
                <a:ea typeface="Microsoft YaHei" panose="020B0503020204020204" pitchFamily="34" charset="-122"/>
                <a:cs typeface="Segoe UI Light" panose="020B0502040204020203" pitchFamily="34" charset="0"/>
              </a:rPr>
              <a:t>Respuesta a la pregunta abierta</a:t>
            </a:r>
            <a:br>
              <a:rPr lang="en" sz="2800" b="1" dirty="0">
                <a:latin typeface="Segoe UI Light" panose="020B0502040204020203" pitchFamily="34" charset="0"/>
                <a:ea typeface="Microsoft YaHei" panose="020B0503020204020204" pitchFamily="34" charset="-122"/>
                <a:cs typeface="Segoe UI Light" panose="020B0502040204020203" pitchFamily="34" charset="0"/>
              </a:rPr>
            </a:b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9896" y="976109"/>
            <a:ext cx="314309" cy="287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039" y="43230"/>
            <a:ext cx="948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Liderado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77416" y="82092"/>
            <a:ext cx="1233106" cy="462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9277" y="19261"/>
            <a:ext cx="1770055" cy="633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67931" y="42316"/>
            <a:ext cx="1047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Elaborado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A3FF16F-6982-4417-9936-EA62F4D6D71C}"/>
              </a:ext>
            </a:extLst>
          </p:cNvPr>
          <p:cNvSpPr/>
          <p:nvPr/>
        </p:nvSpPr>
        <p:spPr>
          <a:xfrm>
            <a:off x="311466" y="1428750"/>
            <a:ext cx="8222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La percepción agregada de los 4 grupos de interés arroja 7 palabras que, según su frecuencia, son las siguientes: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C0A2C50-385D-48B6-9A93-FD8A48FD8EFF}"/>
              </a:ext>
            </a:extLst>
          </p:cNvPr>
          <p:cNvSpPr/>
          <p:nvPr/>
        </p:nvSpPr>
        <p:spPr>
          <a:xfrm>
            <a:off x="609600" y="2038350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buFont typeface="+mj-lt"/>
              <a:buAutoNum type="romanUcPeriod"/>
            </a:pPr>
            <a:r>
              <a:rPr lang="es-E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Entretenimiento</a:t>
            </a: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(8)</a:t>
            </a:r>
          </a:p>
          <a:p>
            <a:pPr marL="285750" indent="-285750" algn="just">
              <a:buFont typeface="+mj-lt"/>
              <a:buAutoNum type="romanUcPeriod"/>
            </a:pPr>
            <a:r>
              <a:rPr lang="es-E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Oportunidad </a:t>
            </a: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(6)</a:t>
            </a:r>
          </a:p>
          <a:p>
            <a:pPr marL="285750" indent="-285750" algn="just">
              <a:buFont typeface="+mj-lt"/>
              <a:buAutoNum type="romanUcPeriod"/>
            </a:pPr>
            <a:r>
              <a:rPr lang="es-E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Desviación </a:t>
            </a: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(5)</a:t>
            </a:r>
          </a:p>
          <a:p>
            <a:pPr marL="285750" indent="-285750" algn="just">
              <a:buFont typeface="+mj-lt"/>
              <a:buAutoNum type="romanUcPeriod"/>
            </a:pPr>
            <a:r>
              <a:rPr lang="es-E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Crecimiento</a:t>
            </a: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(4)</a:t>
            </a:r>
          </a:p>
          <a:p>
            <a:pPr marL="285750" indent="-285750" algn="just">
              <a:buFont typeface="+mj-lt"/>
              <a:buAutoNum type="romanUcPeriod"/>
            </a:pPr>
            <a:r>
              <a:rPr lang="es-E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Desconocido</a:t>
            </a: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(3)</a:t>
            </a:r>
          </a:p>
          <a:p>
            <a:pPr marL="285750" indent="-285750" algn="just">
              <a:buFont typeface="+mj-lt"/>
              <a:buAutoNum type="romanUcPeriod"/>
            </a:pPr>
            <a:r>
              <a:rPr lang="es-E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Potencial</a:t>
            </a: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(3)</a:t>
            </a:r>
          </a:p>
          <a:p>
            <a:pPr marL="285750" indent="-285750" algn="just">
              <a:buFont typeface="+mj-lt"/>
              <a:buAutoNum type="romanUcPeriod"/>
            </a:pPr>
            <a:r>
              <a:rPr lang="es-ES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Salud</a:t>
            </a: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(3)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E3C6AC2-4140-4484-B6F3-7E487F38F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6880" y="1836557"/>
            <a:ext cx="3883989" cy="210679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FA2DB6EF-D7E6-4103-8842-78B87C423AFD}"/>
              </a:ext>
            </a:extLst>
          </p:cNvPr>
          <p:cNvSpPr/>
          <p:nvPr/>
        </p:nvSpPr>
        <p:spPr>
          <a:xfrm>
            <a:off x="256961" y="3970913"/>
            <a:ext cx="863007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Los resultados arrojados por el Estudio de Percepción sobre el sector evidencian que a pesar de las iniciativas para llegar a ser una industria transparente en términos de gestión y difusión pública de la información relacionada con el mismo, el desconocimiento que aún existe en algunos hace que todavía haya asociación a un concepto como la ‘desviación’. Ahí se percibe una espacio para seguir compartiendo contenidos que le den argumentos a las personas para formarse un imaginario acorde a lo que está pasando en la industria, especialmente a los esfuerzos por parte de los gremios y operadores por apoyar la legalidad y generar ingresos para la salud. </a:t>
            </a:r>
          </a:p>
        </p:txBody>
      </p:sp>
    </p:spTree>
    <p:extLst>
      <p:ext uri="{BB962C8B-B14F-4D97-AF65-F5344CB8AC3E}">
        <p14:creationId xmlns:p14="http://schemas.microsoft.com/office/powerpoint/2010/main" val="226091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8592" y="874534"/>
            <a:ext cx="26149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75" dirty="0">
                <a:latin typeface="Times New Roman"/>
                <a:cs typeface="Times New Roman"/>
              </a:rPr>
              <a:t>Sobre </a:t>
            </a:r>
            <a:r>
              <a:rPr sz="2800" spc="100" dirty="0">
                <a:latin typeface="Times New Roman"/>
                <a:cs typeface="Times New Roman"/>
              </a:rPr>
              <a:t>el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170" dirty="0">
                <a:latin typeface="Times New Roman"/>
                <a:cs typeface="Times New Roman"/>
              </a:rPr>
              <a:t>estudio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8288" y="976109"/>
            <a:ext cx="302648" cy="261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36624" y="1563268"/>
            <a:ext cx="2270760" cy="2235200"/>
          </a:xfrm>
          <a:custGeom>
            <a:avLst/>
            <a:gdLst/>
            <a:ahLst/>
            <a:cxnLst/>
            <a:rect l="l" t="t" r="r" b="b"/>
            <a:pathLst>
              <a:path w="2270760" h="2235200">
                <a:moveTo>
                  <a:pt x="1135113" y="0"/>
                </a:moveTo>
                <a:lnTo>
                  <a:pt x="1087130" y="980"/>
                </a:lnTo>
                <a:lnTo>
                  <a:pt x="1039654" y="3895"/>
                </a:lnTo>
                <a:lnTo>
                  <a:pt x="992726" y="8707"/>
                </a:lnTo>
                <a:lnTo>
                  <a:pt x="946384" y="15376"/>
                </a:lnTo>
                <a:lnTo>
                  <a:pt x="900668" y="23864"/>
                </a:lnTo>
                <a:lnTo>
                  <a:pt x="855617" y="34131"/>
                </a:lnTo>
                <a:lnTo>
                  <a:pt x="811271" y="46140"/>
                </a:lnTo>
                <a:lnTo>
                  <a:pt x="767669" y="59851"/>
                </a:lnTo>
                <a:lnTo>
                  <a:pt x="724850" y="75225"/>
                </a:lnTo>
                <a:lnTo>
                  <a:pt x="682854" y="92224"/>
                </a:lnTo>
                <a:lnTo>
                  <a:pt x="641720" y="110809"/>
                </a:lnTo>
                <a:lnTo>
                  <a:pt x="601488" y="130941"/>
                </a:lnTo>
                <a:lnTo>
                  <a:pt x="562197" y="152581"/>
                </a:lnTo>
                <a:lnTo>
                  <a:pt x="523887" y="175691"/>
                </a:lnTo>
                <a:lnTo>
                  <a:pt x="486596" y="200231"/>
                </a:lnTo>
                <a:lnTo>
                  <a:pt x="450365" y="226164"/>
                </a:lnTo>
                <a:lnTo>
                  <a:pt x="415232" y="253450"/>
                </a:lnTo>
                <a:lnTo>
                  <a:pt x="381237" y="282050"/>
                </a:lnTo>
                <a:lnTo>
                  <a:pt x="348420" y="311925"/>
                </a:lnTo>
                <a:lnTo>
                  <a:pt x="316819" y="343038"/>
                </a:lnTo>
                <a:lnTo>
                  <a:pt x="286475" y="375348"/>
                </a:lnTo>
                <a:lnTo>
                  <a:pt x="257426" y="408818"/>
                </a:lnTo>
                <a:lnTo>
                  <a:pt x="229712" y="443408"/>
                </a:lnTo>
                <a:lnTo>
                  <a:pt x="203373" y="479079"/>
                </a:lnTo>
                <a:lnTo>
                  <a:pt x="178447" y="515794"/>
                </a:lnTo>
                <a:lnTo>
                  <a:pt x="154975" y="553513"/>
                </a:lnTo>
                <a:lnTo>
                  <a:pt x="132995" y="592196"/>
                </a:lnTo>
                <a:lnTo>
                  <a:pt x="112547" y="631807"/>
                </a:lnTo>
                <a:lnTo>
                  <a:pt x="93671" y="672305"/>
                </a:lnTo>
                <a:lnTo>
                  <a:pt x="76405" y="713652"/>
                </a:lnTo>
                <a:lnTo>
                  <a:pt x="60790" y="755809"/>
                </a:lnTo>
                <a:lnTo>
                  <a:pt x="46864" y="798737"/>
                </a:lnTo>
                <a:lnTo>
                  <a:pt x="34667" y="842398"/>
                </a:lnTo>
                <a:lnTo>
                  <a:pt x="24238" y="886752"/>
                </a:lnTo>
                <a:lnTo>
                  <a:pt x="15617" y="931762"/>
                </a:lnTo>
                <a:lnTo>
                  <a:pt x="8844" y="977388"/>
                </a:lnTo>
                <a:lnTo>
                  <a:pt x="3956" y="1023591"/>
                </a:lnTo>
                <a:lnTo>
                  <a:pt x="995" y="1070333"/>
                </a:lnTo>
                <a:lnTo>
                  <a:pt x="0" y="1117574"/>
                </a:lnTo>
                <a:lnTo>
                  <a:pt x="995" y="1164816"/>
                </a:lnTo>
                <a:lnTo>
                  <a:pt x="3956" y="1211557"/>
                </a:lnTo>
                <a:lnTo>
                  <a:pt x="8844" y="1257760"/>
                </a:lnTo>
                <a:lnTo>
                  <a:pt x="15617" y="1303386"/>
                </a:lnTo>
                <a:lnTo>
                  <a:pt x="24238" y="1348396"/>
                </a:lnTo>
                <a:lnTo>
                  <a:pt x="34667" y="1392750"/>
                </a:lnTo>
                <a:lnTo>
                  <a:pt x="46864" y="1436411"/>
                </a:lnTo>
                <a:lnTo>
                  <a:pt x="60790" y="1479340"/>
                </a:lnTo>
                <a:lnTo>
                  <a:pt x="76405" y="1521497"/>
                </a:lnTo>
                <a:lnTo>
                  <a:pt x="93671" y="1562843"/>
                </a:lnTo>
                <a:lnTo>
                  <a:pt x="112547" y="1603341"/>
                </a:lnTo>
                <a:lnTo>
                  <a:pt x="132995" y="1642952"/>
                </a:lnTo>
                <a:lnTo>
                  <a:pt x="154975" y="1681636"/>
                </a:lnTo>
                <a:lnTo>
                  <a:pt x="178447" y="1719354"/>
                </a:lnTo>
                <a:lnTo>
                  <a:pt x="203373" y="1756069"/>
                </a:lnTo>
                <a:lnTo>
                  <a:pt x="229712" y="1791740"/>
                </a:lnTo>
                <a:lnTo>
                  <a:pt x="257426" y="1826330"/>
                </a:lnTo>
                <a:lnTo>
                  <a:pt x="286475" y="1859800"/>
                </a:lnTo>
                <a:lnTo>
                  <a:pt x="316819" y="1892111"/>
                </a:lnTo>
                <a:lnTo>
                  <a:pt x="348420" y="1923223"/>
                </a:lnTo>
                <a:lnTo>
                  <a:pt x="381237" y="1953099"/>
                </a:lnTo>
                <a:lnTo>
                  <a:pt x="415232" y="1981699"/>
                </a:lnTo>
                <a:lnTo>
                  <a:pt x="450365" y="2008984"/>
                </a:lnTo>
                <a:lnTo>
                  <a:pt x="486596" y="2034917"/>
                </a:lnTo>
                <a:lnTo>
                  <a:pt x="523887" y="2059457"/>
                </a:lnTo>
                <a:lnTo>
                  <a:pt x="562197" y="2082567"/>
                </a:lnTo>
                <a:lnTo>
                  <a:pt x="601488" y="2104207"/>
                </a:lnTo>
                <a:lnTo>
                  <a:pt x="641720" y="2124339"/>
                </a:lnTo>
                <a:lnTo>
                  <a:pt x="682854" y="2142924"/>
                </a:lnTo>
                <a:lnTo>
                  <a:pt x="724850" y="2159923"/>
                </a:lnTo>
                <a:lnTo>
                  <a:pt x="767669" y="2175298"/>
                </a:lnTo>
                <a:lnTo>
                  <a:pt x="811271" y="2189008"/>
                </a:lnTo>
                <a:lnTo>
                  <a:pt x="855617" y="2201017"/>
                </a:lnTo>
                <a:lnTo>
                  <a:pt x="900668" y="2211284"/>
                </a:lnTo>
                <a:lnTo>
                  <a:pt x="946384" y="2219772"/>
                </a:lnTo>
                <a:lnTo>
                  <a:pt x="992726" y="2226441"/>
                </a:lnTo>
                <a:lnTo>
                  <a:pt x="1039654" y="2231253"/>
                </a:lnTo>
                <a:lnTo>
                  <a:pt x="1087130" y="2234168"/>
                </a:lnTo>
                <a:lnTo>
                  <a:pt x="1135113" y="2235149"/>
                </a:lnTo>
                <a:lnTo>
                  <a:pt x="1183096" y="2234168"/>
                </a:lnTo>
                <a:lnTo>
                  <a:pt x="1230571" y="2231253"/>
                </a:lnTo>
                <a:lnTo>
                  <a:pt x="1277500" y="2226441"/>
                </a:lnTo>
                <a:lnTo>
                  <a:pt x="1323842" y="2219772"/>
                </a:lnTo>
                <a:lnTo>
                  <a:pt x="1369558" y="2211284"/>
                </a:lnTo>
                <a:lnTo>
                  <a:pt x="1414609" y="2201017"/>
                </a:lnTo>
                <a:lnTo>
                  <a:pt x="1458955" y="2189008"/>
                </a:lnTo>
                <a:lnTo>
                  <a:pt x="1502557" y="2175298"/>
                </a:lnTo>
                <a:lnTo>
                  <a:pt x="1545376" y="2159923"/>
                </a:lnTo>
                <a:lnTo>
                  <a:pt x="1587372" y="2142924"/>
                </a:lnTo>
                <a:lnTo>
                  <a:pt x="1628505" y="2124339"/>
                </a:lnTo>
                <a:lnTo>
                  <a:pt x="1668737" y="2104207"/>
                </a:lnTo>
                <a:lnTo>
                  <a:pt x="1708028" y="2082567"/>
                </a:lnTo>
                <a:lnTo>
                  <a:pt x="1746339" y="2059457"/>
                </a:lnTo>
                <a:lnTo>
                  <a:pt x="1783629" y="2034917"/>
                </a:lnTo>
                <a:lnTo>
                  <a:pt x="1819861" y="2008984"/>
                </a:lnTo>
                <a:lnTo>
                  <a:pt x="1854994" y="1981699"/>
                </a:lnTo>
                <a:lnTo>
                  <a:pt x="1888988" y="1953099"/>
                </a:lnTo>
                <a:lnTo>
                  <a:pt x="1921806" y="1923223"/>
                </a:lnTo>
                <a:lnTo>
                  <a:pt x="1953406" y="1892111"/>
                </a:lnTo>
                <a:lnTo>
                  <a:pt x="1983751" y="1859800"/>
                </a:lnTo>
                <a:lnTo>
                  <a:pt x="2012800" y="1826330"/>
                </a:lnTo>
                <a:lnTo>
                  <a:pt x="2040513" y="1791740"/>
                </a:lnTo>
                <a:lnTo>
                  <a:pt x="2066853" y="1756069"/>
                </a:lnTo>
                <a:lnTo>
                  <a:pt x="2091778" y="1719354"/>
                </a:lnTo>
                <a:lnTo>
                  <a:pt x="2115251" y="1681636"/>
                </a:lnTo>
                <a:lnTo>
                  <a:pt x="2137231" y="1642952"/>
                </a:lnTo>
                <a:lnTo>
                  <a:pt x="2157678" y="1603341"/>
                </a:lnTo>
                <a:lnTo>
                  <a:pt x="2176555" y="1562843"/>
                </a:lnTo>
                <a:lnTo>
                  <a:pt x="2193821" y="1521497"/>
                </a:lnTo>
                <a:lnTo>
                  <a:pt x="2209436" y="1479340"/>
                </a:lnTo>
                <a:lnTo>
                  <a:pt x="2223362" y="1436411"/>
                </a:lnTo>
                <a:lnTo>
                  <a:pt x="2235559" y="1392750"/>
                </a:lnTo>
                <a:lnTo>
                  <a:pt x="2245988" y="1348396"/>
                </a:lnTo>
                <a:lnTo>
                  <a:pt x="2254608" y="1303386"/>
                </a:lnTo>
                <a:lnTo>
                  <a:pt x="2261382" y="1257760"/>
                </a:lnTo>
                <a:lnTo>
                  <a:pt x="2266269" y="1211557"/>
                </a:lnTo>
                <a:lnTo>
                  <a:pt x="2269230" y="1164816"/>
                </a:lnTo>
                <a:lnTo>
                  <a:pt x="2270226" y="1117574"/>
                </a:lnTo>
                <a:lnTo>
                  <a:pt x="2269230" y="1070333"/>
                </a:lnTo>
                <a:lnTo>
                  <a:pt x="2266269" y="1023591"/>
                </a:lnTo>
                <a:lnTo>
                  <a:pt x="2261382" y="977388"/>
                </a:lnTo>
                <a:lnTo>
                  <a:pt x="2254608" y="931762"/>
                </a:lnTo>
                <a:lnTo>
                  <a:pt x="2245988" y="886752"/>
                </a:lnTo>
                <a:lnTo>
                  <a:pt x="2235559" y="842398"/>
                </a:lnTo>
                <a:lnTo>
                  <a:pt x="2223362" y="798737"/>
                </a:lnTo>
                <a:lnTo>
                  <a:pt x="2209436" y="755809"/>
                </a:lnTo>
                <a:lnTo>
                  <a:pt x="2193821" y="713652"/>
                </a:lnTo>
                <a:lnTo>
                  <a:pt x="2176555" y="672305"/>
                </a:lnTo>
                <a:lnTo>
                  <a:pt x="2157678" y="631807"/>
                </a:lnTo>
                <a:lnTo>
                  <a:pt x="2137231" y="592196"/>
                </a:lnTo>
                <a:lnTo>
                  <a:pt x="2115251" y="553513"/>
                </a:lnTo>
                <a:lnTo>
                  <a:pt x="2091778" y="515794"/>
                </a:lnTo>
                <a:lnTo>
                  <a:pt x="2066853" y="479079"/>
                </a:lnTo>
                <a:lnTo>
                  <a:pt x="2040513" y="443408"/>
                </a:lnTo>
                <a:lnTo>
                  <a:pt x="2012800" y="408818"/>
                </a:lnTo>
                <a:lnTo>
                  <a:pt x="1983751" y="375348"/>
                </a:lnTo>
                <a:lnTo>
                  <a:pt x="1953406" y="343038"/>
                </a:lnTo>
                <a:lnTo>
                  <a:pt x="1921806" y="311925"/>
                </a:lnTo>
                <a:lnTo>
                  <a:pt x="1888988" y="282050"/>
                </a:lnTo>
                <a:lnTo>
                  <a:pt x="1854994" y="253450"/>
                </a:lnTo>
                <a:lnTo>
                  <a:pt x="1819861" y="226164"/>
                </a:lnTo>
                <a:lnTo>
                  <a:pt x="1783629" y="200231"/>
                </a:lnTo>
                <a:lnTo>
                  <a:pt x="1746339" y="175691"/>
                </a:lnTo>
                <a:lnTo>
                  <a:pt x="1708028" y="152581"/>
                </a:lnTo>
                <a:lnTo>
                  <a:pt x="1668737" y="130941"/>
                </a:lnTo>
                <a:lnTo>
                  <a:pt x="1628505" y="110809"/>
                </a:lnTo>
                <a:lnTo>
                  <a:pt x="1587372" y="92224"/>
                </a:lnTo>
                <a:lnTo>
                  <a:pt x="1545376" y="75225"/>
                </a:lnTo>
                <a:lnTo>
                  <a:pt x="1502557" y="59851"/>
                </a:lnTo>
                <a:lnTo>
                  <a:pt x="1458955" y="46140"/>
                </a:lnTo>
                <a:lnTo>
                  <a:pt x="1414609" y="34131"/>
                </a:lnTo>
                <a:lnTo>
                  <a:pt x="1369558" y="23864"/>
                </a:lnTo>
                <a:lnTo>
                  <a:pt x="1323842" y="15376"/>
                </a:lnTo>
                <a:lnTo>
                  <a:pt x="1277500" y="8707"/>
                </a:lnTo>
                <a:lnTo>
                  <a:pt x="1230571" y="3895"/>
                </a:lnTo>
                <a:lnTo>
                  <a:pt x="1183096" y="980"/>
                </a:lnTo>
                <a:lnTo>
                  <a:pt x="1135113" y="0"/>
                </a:lnTo>
                <a:close/>
              </a:path>
            </a:pathLst>
          </a:custGeom>
          <a:solidFill>
            <a:srgbClr val="FFCA00">
              <a:alpha val="458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2924" y="2424302"/>
            <a:ext cx="144399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249554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103 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voces  </a:t>
            </a:r>
            <a:r>
              <a:rPr sz="1600" spc="15" dirty="0">
                <a:solidFill>
                  <a:srgbClr val="595959"/>
                </a:solidFill>
                <a:latin typeface="Arial"/>
                <a:cs typeface="Arial"/>
              </a:rPr>
              <a:t>representativas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39" y="43230"/>
            <a:ext cx="948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Liderado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81323" y="1563268"/>
            <a:ext cx="2270760" cy="2235200"/>
          </a:xfrm>
          <a:custGeom>
            <a:avLst/>
            <a:gdLst/>
            <a:ahLst/>
            <a:cxnLst/>
            <a:rect l="l" t="t" r="r" b="b"/>
            <a:pathLst>
              <a:path w="2270760" h="2235200">
                <a:moveTo>
                  <a:pt x="1135113" y="0"/>
                </a:moveTo>
                <a:lnTo>
                  <a:pt x="1087130" y="980"/>
                </a:lnTo>
                <a:lnTo>
                  <a:pt x="1039654" y="3895"/>
                </a:lnTo>
                <a:lnTo>
                  <a:pt x="992726" y="8707"/>
                </a:lnTo>
                <a:lnTo>
                  <a:pt x="946384" y="15376"/>
                </a:lnTo>
                <a:lnTo>
                  <a:pt x="900668" y="23864"/>
                </a:lnTo>
                <a:lnTo>
                  <a:pt x="855617" y="34131"/>
                </a:lnTo>
                <a:lnTo>
                  <a:pt x="811271" y="46140"/>
                </a:lnTo>
                <a:lnTo>
                  <a:pt x="767669" y="59851"/>
                </a:lnTo>
                <a:lnTo>
                  <a:pt x="724850" y="75225"/>
                </a:lnTo>
                <a:lnTo>
                  <a:pt x="682854" y="92224"/>
                </a:lnTo>
                <a:lnTo>
                  <a:pt x="641720" y="110809"/>
                </a:lnTo>
                <a:lnTo>
                  <a:pt x="601488" y="130941"/>
                </a:lnTo>
                <a:lnTo>
                  <a:pt x="562197" y="152581"/>
                </a:lnTo>
                <a:lnTo>
                  <a:pt x="523887" y="175691"/>
                </a:lnTo>
                <a:lnTo>
                  <a:pt x="486596" y="200231"/>
                </a:lnTo>
                <a:lnTo>
                  <a:pt x="450365" y="226164"/>
                </a:lnTo>
                <a:lnTo>
                  <a:pt x="415232" y="253450"/>
                </a:lnTo>
                <a:lnTo>
                  <a:pt x="381237" y="282050"/>
                </a:lnTo>
                <a:lnTo>
                  <a:pt x="348420" y="311925"/>
                </a:lnTo>
                <a:lnTo>
                  <a:pt x="316819" y="343038"/>
                </a:lnTo>
                <a:lnTo>
                  <a:pt x="286475" y="375348"/>
                </a:lnTo>
                <a:lnTo>
                  <a:pt x="257426" y="408818"/>
                </a:lnTo>
                <a:lnTo>
                  <a:pt x="229712" y="443408"/>
                </a:lnTo>
                <a:lnTo>
                  <a:pt x="203373" y="479079"/>
                </a:lnTo>
                <a:lnTo>
                  <a:pt x="178447" y="515794"/>
                </a:lnTo>
                <a:lnTo>
                  <a:pt x="154975" y="553513"/>
                </a:lnTo>
                <a:lnTo>
                  <a:pt x="132995" y="592196"/>
                </a:lnTo>
                <a:lnTo>
                  <a:pt x="112547" y="631807"/>
                </a:lnTo>
                <a:lnTo>
                  <a:pt x="93671" y="672305"/>
                </a:lnTo>
                <a:lnTo>
                  <a:pt x="76405" y="713652"/>
                </a:lnTo>
                <a:lnTo>
                  <a:pt x="60790" y="755809"/>
                </a:lnTo>
                <a:lnTo>
                  <a:pt x="46864" y="798737"/>
                </a:lnTo>
                <a:lnTo>
                  <a:pt x="34667" y="842398"/>
                </a:lnTo>
                <a:lnTo>
                  <a:pt x="24238" y="886752"/>
                </a:lnTo>
                <a:lnTo>
                  <a:pt x="15617" y="931762"/>
                </a:lnTo>
                <a:lnTo>
                  <a:pt x="8844" y="977388"/>
                </a:lnTo>
                <a:lnTo>
                  <a:pt x="3956" y="1023591"/>
                </a:lnTo>
                <a:lnTo>
                  <a:pt x="995" y="1070333"/>
                </a:lnTo>
                <a:lnTo>
                  <a:pt x="0" y="1117574"/>
                </a:lnTo>
                <a:lnTo>
                  <a:pt x="995" y="1164816"/>
                </a:lnTo>
                <a:lnTo>
                  <a:pt x="3956" y="1211557"/>
                </a:lnTo>
                <a:lnTo>
                  <a:pt x="8844" y="1257760"/>
                </a:lnTo>
                <a:lnTo>
                  <a:pt x="15617" y="1303386"/>
                </a:lnTo>
                <a:lnTo>
                  <a:pt x="24238" y="1348396"/>
                </a:lnTo>
                <a:lnTo>
                  <a:pt x="34667" y="1392750"/>
                </a:lnTo>
                <a:lnTo>
                  <a:pt x="46864" y="1436411"/>
                </a:lnTo>
                <a:lnTo>
                  <a:pt x="60790" y="1479340"/>
                </a:lnTo>
                <a:lnTo>
                  <a:pt x="76405" y="1521497"/>
                </a:lnTo>
                <a:lnTo>
                  <a:pt x="93671" y="1562843"/>
                </a:lnTo>
                <a:lnTo>
                  <a:pt x="112547" y="1603341"/>
                </a:lnTo>
                <a:lnTo>
                  <a:pt x="132995" y="1642952"/>
                </a:lnTo>
                <a:lnTo>
                  <a:pt x="154975" y="1681636"/>
                </a:lnTo>
                <a:lnTo>
                  <a:pt x="178447" y="1719354"/>
                </a:lnTo>
                <a:lnTo>
                  <a:pt x="203373" y="1756069"/>
                </a:lnTo>
                <a:lnTo>
                  <a:pt x="229712" y="1791740"/>
                </a:lnTo>
                <a:lnTo>
                  <a:pt x="257426" y="1826330"/>
                </a:lnTo>
                <a:lnTo>
                  <a:pt x="286475" y="1859800"/>
                </a:lnTo>
                <a:lnTo>
                  <a:pt x="316819" y="1892111"/>
                </a:lnTo>
                <a:lnTo>
                  <a:pt x="348420" y="1923223"/>
                </a:lnTo>
                <a:lnTo>
                  <a:pt x="381237" y="1953099"/>
                </a:lnTo>
                <a:lnTo>
                  <a:pt x="415232" y="1981699"/>
                </a:lnTo>
                <a:lnTo>
                  <a:pt x="450365" y="2008984"/>
                </a:lnTo>
                <a:lnTo>
                  <a:pt x="486596" y="2034917"/>
                </a:lnTo>
                <a:lnTo>
                  <a:pt x="523887" y="2059457"/>
                </a:lnTo>
                <a:lnTo>
                  <a:pt x="562197" y="2082567"/>
                </a:lnTo>
                <a:lnTo>
                  <a:pt x="601488" y="2104207"/>
                </a:lnTo>
                <a:lnTo>
                  <a:pt x="641720" y="2124339"/>
                </a:lnTo>
                <a:lnTo>
                  <a:pt x="682854" y="2142924"/>
                </a:lnTo>
                <a:lnTo>
                  <a:pt x="724850" y="2159923"/>
                </a:lnTo>
                <a:lnTo>
                  <a:pt x="767669" y="2175298"/>
                </a:lnTo>
                <a:lnTo>
                  <a:pt x="811271" y="2189008"/>
                </a:lnTo>
                <a:lnTo>
                  <a:pt x="855617" y="2201017"/>
                </a:lnTo>
                <a:lnTo>
                  <a:pt x="900668" y="2211284"/>
                </a:lnTo>
                <a:lnTo>
                  <a:pt x="946384" y="2219772"/>
                </a:lnTo>
                <a:lnTo>
                  <a:pt x="992726" y="2226441"/>
                </a:lnTo>
                <a:lnTo>
                  <a:pt x="1039654" y="2231253"/>
                </a:lnTo>
                <a:lnTo>
                  <a:pt x="1087130" y="2234168"/>
                </a:lnTo>
                <a:lnTo>
                  <a:pt x="1135113" y="2235149"/>
                </a:lnTo>
                <a:lnTo>
                  <a:pt x="1183096" y="2234168"/>
                </a:lnTo>
                <a:lnTo>
                  <a:pt x="1230571" y="2231253"/>
                </a:lnTo>
                <a:lnTo>
                  <a:pt x="1277500" y="2226441"/>
                </a:lnTo>
                <a:lnTo>
                  <a:pt x="1323842" y="2219772"/>
                </a:lnTo>
                <a:lnTo>
                  <a:pt x="1369558" y="2211284"/>
                </a:lnTo>
                <a:lnTo>
                  <a:pt x="1414609" y="2201017"/>
                </a:lnTo>
                <a:lnTo>
                  <a:pt x="1458955" y="2189008"/>
                </a:lnTo>
                <a:lnTo>
                  <a:pt x="1502557" y="2175298"/>
                </a:lnTo>
                <a:lnTo>
                  <a:pt x="1545376" y="2159923"/>
                </a:lnTo>
                <a:lnTo>
                  <a:pt x="1587372" y="2142924"/>
                </a:lnTo>
                <a:lnTo>
                  <a:pt x="1628505" y="2124339"/>
                </a:lnTo>
                <a:lnTo>
                  <a:pt x="1668737" y="2104207"/>
                </a:lnTo>
                <a:lnTo>
                  <a:pt x="1708028" y="2082567"/>
                </a:lnTo>
                <a:lnTo>
                  <a:pt x="1746339" y="2059457"/>
                </a:lnTo>
                <a:lnTo>
                  <a:pt x="1783629" y="2034917"/>
                </a:lnTo>
                <a:lnTo>
                  <a:pt x="1819861" y="2008984"/>
                </a:lnTo>
                <a:lnTo>
                  <a:pt x="1854994" y="1981699"/>
                </a:lnTo>
                <a:lnTo>
                  <a:pt x="1888988" y="1953099"/>
                </a:lnTo>
                <a:lnTo>
                  <a:pt x="1921806" y="1923223"/>
                </a:lnTo>
                <a:lnTo>
                  <a:pt x="1953406" y="1892111"/>
                </a:lnTo>
                <a:lnTo>
                  <a:pt x="1983751" y="1859800"/>
                </a:lnTo>
                <a:lnTo>
                  <a:pt x="2012800" y="1826330"/>
                </a:lnTo>
                <a:lnTo>
                  <a:pt x="2040513" y="1791740"/>
                </a:lnTo>
                <a:lnTo>
                  <a:pt x="2066853" y="1756069"/>
                </a:lnTo>
                <a:lnTo>
                  <a:pt x="2091778" y="1719354"/>
                </a:lnTo>
                <a:lnTo>
                  <a:pt x="2115251" y="1681636"/>
                </a:lnTo>
                <a:lnTo>
                  <a:pt x="2137231" y="1642952"/>
                </a:lnTo>
                <a:lnTo>
                  <a:pt x="2157678" y="1603341"/>
                </a:lnTo>
                <a:lnTo>
                  <a:pt x="2176555" y="1562843"/>
                </a:lnTo>
                <a:lnTo>
                  <a:pt x="2193821" y="1521497"/>
                </a:lnTo>
                <a:lnTo>
                  <a:pt x="2209436" y="1479340"/>
                </a:lnTo>
                <a:lnTo>
                  <a:pt x="2223362" y="1436411"/>
                </a:lnTo>
                <a:lnTo>
                  <a:pt x="2235559" y="1392750"/>
                </a:lnTo>
                <a:lnTo>
                  <a:pt x="2245988" y="1348396"/>
                </a:lnTo>
                <a:lnTo>
                  <a:pt x="2254608" y="1303386"/>
                </a:lnTo>
                <a:lnTo>
                  <a:pt x="2261382" y="1257760"/>
                </a:lnTo>
                <a:lnTo>
                  <a:pt x="2266269" y="1211557"/>
                </a:lnTo>
                <a:lnTo>
                  <a:pt x="2269230" y="1164816"/>
                </a:lnTo>
                <a:lnTo>
                  <a:pt x="2270226" y="1117574"/>
                </a:lnTo>
                <a:lnTo>
                  <a:pt x="2269230" y="1070333"/>
                </a:lnTo>
                <a:lnTo>
                  <a:pt x="2266269" y="1023591"/>
                </a:lnTo>
                <a:lnTo>
                  <a:pt x="2261382" y="977388"/>
                </a:lnTo>
                <a:lnTo>
                  <a:pt x="2254608" y="931762"/>
                </a:lnTo>
                <a:lnTo>
                  <a:pt x="2245988" y="886752"/>
                </a:lnTo>
                <a:lnTo>
                  <a:pt x="2235559" y="842398"/>
                </a:lnTo>
                <a:lnTo>
                  <a:pt x="2223362" y="798737"/>
                </a:lnTo>
                <a:lnTo>
                  <a:pt x="2209436" y="755809"/>
                </a:lnTo>
                <a:lnTo>
                  <a:pt x="2193821" y="713652"/>
                </a:lnTo>
                <a:lnTo>
                  <a:pt x="2176555" y="672305"/>
                </a:lnTo>
                <a:lnTo>
                  <a:pt x="2157678" y="631807"/>
                </a:lnTo>
                <a:lnTo>
                  <a:pt x="2137231" y="592196"/>
                </a:lnTo>
                <a:lnTo>
                  <a:pt x="2115251" y="553513"/>
                </a:lnTo>
                <a:lnTo>
                  <a:pt x="2091778" y="515794"/>
                </a:lnTo>
                <a:lnTo>
                  <a:pt x="2066853" y="479079"/>
                </a:lnTo>
                <a:lnTo>
                  <a:pt x="2040513" y="443408"/>
                </a:lnTo>
                <a:lnTo>
                  <a:pt x="2012800" y="408818"/>
                </a:lnTo>
                <a:lnTo>
                  <a:pt x="1983751" y="375348"/>
                </a:lnTo>
                <a:lnTo>
                  <a:pt x="1953406" y="343038"/>
                </a:lnTo>
                <a:lnTo>
                  <a:pt x="1921806" y="311925"/>
                </a:lnTo>
                <a:lnTo>
                  <a:pt x="1888988" y="282050"/>
                </a:lnTo>
                <a:lnTo>
                  <a:pt x="1854994" y="253450"/>
                </a:lnTo>
                <a:lnTo>
                  <a:pt x="1819861" y="226164"/>
                </a:lnTo>
                <a:lnTo>
                  <a:pt x="1783629" y="200231"/>
                </a:lnTo>
                <a:lnTo>
                  <a:pt x="1746339" y="175691"/>
                </a:lnTo>
                <a:lnTo>
                  <a:pt x="1708028" y="152581"/>
                </a:lnTo>
                <a:lnTo>
                  <a:pt x="1668737" y="130941"/>
                </a:lnTo>
                <a:lnTo>
                  <a:pt x="1628505" y="110809"/>
                </a:lnTo>
                <a:lnTo>
                  <a:pt x="1587372" y="92224"/>
                </a:lnTo>
                <a:lnTo>
                  <a:pt x="1545376" y="75225"/>
                </a:lnTo>
                <a:lnTo>
                  <a:pt x="1502557" y="59851"/>
                </a:lnTo>
                <a:lnTo>
                  <a:pt x="1458955" y="46140"/>
                </a:lnTo>
                <a:lnTo>
                  <a:pt x="1414609" y="34131"/>
                </a:lnTo>
                <a:lnTo>
                  <a:pt x="1369558" y="23864"/>
                </a:lnTo>
                <a:lnTo>
                  <a:pt x="1323842" y="15376"/>
                </a:lnTo>
                <a:lnTo>
                  <a:pt x="1277500" y="8707"/>
                </a:lnTo>
                <a:lnTo>
                  <a:pt x="1230571" y="3895"/>
                </a:lnTo>
                <a:lnTo>
                  <a:pt x="1183096" y="980"/>
                </a:lnTo>
                <a:lnTo>
                  <a:pt x="1135113" y="0"/>
                </a:lnTo>
                <a:close/>
              </a:path>
            </a:pathLst>
          </a:custGeom>
          <a:solidFill>
            <a:srgbClr val="96C2E0">
              <a:alpha val="72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17512" y="2543682"/>
            <a:ext cx="120459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28930" marR="5080" indent="-316865">
              <a:lnSpc>
                <a:spcPts val="1900"/>
              </a:lnSpc>
              <a:spcBef>
                <a:spcPts val="180"/>
              </a:spcBef>
            </a:pP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30</a:t>
            </a:r>
            <a:r>
              <a:rPr sz="1600" spc="-8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Arial"/>
                <a:cs typeface="Arial"/>
              </a:rPr>
              <a:t>preguntas  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claves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91962" y="1562163"/>
            <a:ext cx="2270760" cy="2235200"/>
          </a:xfrm>
          <a:custGeom>
            <a:avLst/>
            <a:gdLst/>
            <a:ahLst/>
            <a:cxnLst/>
            <a:rect l="l" t="t" r="r" b="b"/>
            <a:pathLst>
              <a:path w="2270759" h="2235200">
                <a:moveTo>
                  <a:pt x="1135113" y="0"/>
                </a:moveTo>
                <a:lnTo>
                  <a:pt x="1087131" y="980"/>
                </a:lnTo>
                <a:lnTo>
                  <a:pt x="1039656" y="3895"/>
                </a:lnTo>
                <a:lnTo>
                  <a:pt x="992728" y="8707"/>
                </a:lnTo>
                <a:lnTo>
                  <a:pt x="946387" y="15376"/>
                </a:lnTo>
                <a:lnTo>
                  <a:pt x="900671" y="23864"/>
                </a:lnTo>
                <a:lnTo>
                  <a:pt x="855621" y="34132"/>
                </a:lnTo>
                <a:lnTo>
                  <a:pt x="811275" y="46141"/>
                </a:lnTo>
                <a:lnTo>
                  <a:pt x="767673" y="59852"/>
                </a:lnTo>
                <a:lnTo>
                  <a:pt x="724855" y="75227"/>
                </a:lnTo>
                <a:lnTo>
                  <a:pt x="682859" y="92226"/>
                </a:lnTo>
                <a:lnTo>
                  <a:pt x="641726" y="110811"/>
                </a:lnTo>
                <a:lnTo>
                  <a:pt x="601494" y="130944"/>
                </a:lnTo>
                <a:lnTo>
                  <a:pt x="562203" y="152584"/>
                </a:lnTo>
                <a:lnTo>
                  <a:pt x="523893" y="175695"/>
                </a:lnTo>
                <a:lnTo>
                  <a:pt x="486602" y="200236"/>
                </a:lnTo>
                <a:lnTo>
                  <a:pt x="450370" y="226169"/>
                </a:lnTo>
                <a:lnTo>
                  <a:pt x="415237" y="253455"/>
                </a:lnTo>
                <a:lnTo>
                  <a:pt x="381242" y="282055"/>
                </a:lnTo>
                <a:lnTo>
                  <a:pt x="348425" y="311931"/>
                </a:lnTo>
                <a:lnTo>
                  <a:pt x="316824" y="343044"/>
                </a:lnTo>
                <a:lnTo>
                  <a:pt x="286479" y="375355"/>
                </a:lnTo>
                <a:lnTo>
                  <a:pt x="257430" y="408825"/>
                </a:lnTo>
                <a:lnTo>
                  <a:pt x="229716" y="443416"/>
                </a:lnTo>
                <a:lnTo>
                  <a:pt x="203376" y="479088"/>
                </a:lnTo>
                <a:lnTo>
                  <a:pt x="178450" y="515803"/>
                </a:lnTo>
                <a:lnTo>
                  <a:pt x="154978" y="553522"/>
                </a:lnTo>
                <a:lnTo>
                  <a:pt x="132997" y="592206"/>
                </a:lnTo>
                <a:lnTo>
                  <a:pt x="112549" y="631817"/>
                </a:lnTo>
                <a:lnTo>
                  <a:pt x="93673" y="672315"/>
                </a:lnTo>
                <a:lnTo>
                  <a:pt x="76407" y="713663"/>
                </a:lnTo>
                <a:lnTo>
                  <a:pt x="60791" y="755820"/>
                </a:lnTo>
                <a:lnTo>
                  <a:pt x="46865" y="798749"/>
                </a:lnTo>
                <a:lnTo>
                  <a:pt x="34667" y="842410"/>
                </a:lnTo>
                <a:lnTo>
                  <a:pt x="24239" y="886765"/>
                </a:lnTo>
                <a:lnTo>
                  <a:pt x="15618" y="931774"/>
                </a:lnTo>
                <a:lnTo>
                  <a:pt x="8844" y="977400"/>
                </a:lnTo>
                <a:lnTo>
                  <a:pt x="3957" y="1023604"/>
                </a:lnTo>
                <a:lnTo>
                  <a:pt x="995" y="1070345"/>
                </a:lnTo>
                <a:lnTo>
                  <a:pt x="0" y="1117587"/>
                </a:lnTo>
                <a:lnTo>
                  <a:pt x="995" y="1164828"/>
                </a:lnTo>
                <a:lnTo>
                  <a:pt x="3957" y="1211570"/>
                </a:lnTo>
                <a:lnTo>
                  <a:pt x="8844" y="1257773"/>
                </a:lnTo>
                <a:lnTo>
                  <a:pt x="15618" y="1303399"/>
                </a:lnTo>
                <a:lnTo>
                  <a:pt x="24239" y="1348408"/>
                </a:lnTo>
                <a:lnTo>
                  <a:pt x="34667" y="1392763"/>
                </a:lnTo>
                <a:lnTo>
                  <a:pt x="46865" y="1436424"/>
                </a:lnTo>
                <a:lnTo>
                  <a:pt x="60791" y="1479352"/>
                </a:lnTo>
                <a:lnTo>
                  <a:pt x="76407" y="1521509"/>
                </a:lnTo>
                <a:lnTo>
                  <a:pt x="93673" y="1562856"/>
                </a:lnTo>
                <a:lnTo>
                  <a:pt x="112549" y="1603354"/>
                </a:lnTo>
                <a:lnTo>
                  <a:pt x="132997" y="1642965"/>
                </a:lnTo>
                <a:lnTo>
                  <a:pt x="154978" y="1681648"/>
                </a:lnTo>
                <a:lnTo>
                  <a:pt x="178450" y="1719367"/>
                </a:lnTo>
                <a:lnTo>
                  <a:pt x="203376" y="1756081"/>
                </a:lnTo>
                <a:lnTo>
                  <a:pt x="229716" y="1791753"/>
                </a:lnTo>
                <a:lnTo>
                  <a:pt x="257430" y="1826343"/>
                </a:lnTo>
                <a:lnTo>
                  <a:pt x="286479" y="1859813"/>
                </a:lnTo>
                <a:lnTo>
                  <a:pt x="316824" y="1892123"/>
                </a:lnTo>
                <a:lnTo>
                  <a:pt x="348425" y="1923236"/>
                </a:lnTo>
                <a:lnTo>
                  <a:pt x="381242" y="1953111"/>
                </a:lnTo>
                <a:lnTo>
                  <a:pt x="415237" y="1981711"/>
                </a:lnTo>
                <a:lnTo>
                  <a:pt x="450370" y="2008997"/>
                </a:lnTo>
                <a:lnTo>
                  <a:pt x="486602" y="2034929"/>
                </a:lnTo>
                <a:lnTo>
                  <a:pt x="523893" y="2059470"/>
                </a:lnTo>
                <a:lnTo>
                  <a:pt x="562203" y="2082580"/>
                </a:lnTo>
                <a:lnTo>
                  <a:pt x="601494" y="2104220"/>
                </a:lnTo>
                <a:lnTo>
                  <a:pt x="641726" y="2124352"/>
                </a:lnTo>
                <a:lnTo>
                  <a:pt x="682859" y="2142937"/>
                </a:lnTo>
                <a:lnTo>
                  <a:pt x="724855" y="2159936"/>
                </a:lnTo>
                <a:lnTo>
                  <a:pt x="767673" y="2175310"/>
                </a:lnTo>
                <a:lnTo>
                  <a:pt x="811275" y="2189021"/>
                </a:lnTo>
                <a:lnTo>
                  <a:pt x="855621" y="2201030"/>
                </a:lnTo>
                <a:lnTo>
                  <a:pt x="900671" y="2211297"/>
                </a:lnTo>
                <a:lnTo>
                  <a:pt x="946387" y="2219785"/>
                </a:lnTo>
                <a:lnTo>
                  <a:pt x="992728" y="2226454"/>
                </a:lnTo>
                <a:lnTo>
                  <a:pt x="1039656" y="2231266"/>
                </a:lnTo>
                <a:lnTo>
                  <a:pt x="1087131" y="2234181"/>
                </a:lnTo>
                <a:lnTo>
                  <a:pt x="1135113" y="2235161"/>
                </a:lnTo>
                <a:lnTo>
                  <a:pt x="1183096" y="2234181"/>
                </a:lnTo>
                <a:lnTo>
                  <a:pt x="1230572" y="2231266"/>
                </a:lnTo>
                <a:lnTo>
                  <a:pt x="1277500" y="2226454"/>
                </a:lnTo>
                <a:lnTo>
                  <a:pt x="1323842" y="2219785"/>
                </a:lnTo>
                <a:lnTo>
                  <a:pt x="1369558" y="2211297"/>
                </a:lnTo>
                <a:lnTo>
                  <a:pt x="1414610" y="2201030"/>
                </a:lnTo>
                <a:lnTo>
                  <a:pt x="1458956" y="2189021"/>
                </a:lnTo>
                <a:lnTo>
                  <a:pt x="1502558" y="2175310"/>
                </a:lnTo>
                <a:lnTo>
                  <a:pt x="1545377" y="2159936"/>
                </a:lnTo>
                <a:lnTo>
                  <a:pt x="1587374" y="2142937"/>
                </a:lnTo>
                <a:lnTo>
                  <a:pt x="1628508" y="2124352"/>
                </a:lnTo>
                <a:lnTo>
                  <a:pt x="1668740" y="2104220"/>
                </a:lnTo>
                <a:lnTo>
                  <a:pt x="1708031" y="2082580"/>
                </a:lnTo>
                <a:lnTo>
                  <a:pt x="1746342" y="2059470"/>
                </a:lnTo>
                <a:lnTo>
                  <a:pt x="1783634" y="2034929"/>
                </a:lnTo>
                <a:lnTo>
                  <a:pt x="1819865" y="2008997"/>
                </a:lnTo>
                <a:lnTo>
                  <a:pt x="1854999" y="1981711"/>
                </a:lnTo>
                <a:lnTo>
                  <a:pt x="1888994" y="1953111"/>
                </a:lnTo>
                <a:lnTo>
                  <a:pt x="1921812" y="1923236"/>
                </a:lnTo>
                <a:lnTo>
                  <a:pt x="1953413" y="1892123"/>
                </a:lnTo>
                <a:lnTo>
                  <a:pt x="1983758" y="1859813"/>
                </a:lnTo>
                <a:lnTo>
                  <a:pt x="2012807" y="1826343"/>
                </a:lnTo>
                <a:lnTo>
                  <a:pt x="2040521" y="1791753"/>
                </a:lnTo>
                <a:lnTo>
                  <a:pt x="2066861" y="1756081"/>
                </a:lnTo>
                <a:lnTo>
                  <a:pt x="2091787" y="1719367"/>
                </a:lnTo>
                <a:lnTo>
                  <a:pt x="2115260" y="1681648"/>
                </a:lnTo>
                <a:lnTo>
                  <a:pt x="2137240" y="1642965"/>
                </a:lnTo>
                <a:lnTo>
                  <a:pt x="2157689" y="1603354"/>
                </a:lnTo>
                <a:lnTo>
                  <a:pt x="2176566" y="1562856"/>
                </a:lnTo>
                <a:lnTo>
                  <a:pt x="2193832" y="1521509"/>
                </a:lnTo>
                <a:lnTo>
                  <a:pt x="2209447" y="1479352"/>
                </a:lnTo>
                <a:lnTo>
                  <a:pt x="2223374" y="1436424"/>
                </a:lnTo>
                <a:lnTo>
                  <a:pt x="2235571" y="1392763"/>
                </a:lnTo>
                <a:lnTo>
                  <a:pt x="2246000" y="1348408"/>
                </a:lnTo>
                <a:lnTo>
                  <a:pt x="2254621" y="1303399"/>
                </a:lnTo>
                <a:lnTo>
                  <a:pt x="2261395" y="1257773"/>
                </a:lnTo>
                <a:lnTo>
                  <a:pt x="2266282" y="1211570"/>
                </a:lnTo>
                <a:lnTo>
                  <a:pt x="2269243" y="1164828"/>
                </a:lnTo>
                <a:lnTo>
                  <a:pt x="2270239" y="1117587"/>
                </a:lnTo>
                <a:lnTo>
                  <a:pt x="2269243" y="1070345"/>
                </a:lnTo>
                <a:lnTo>
                  <a:pt x="2266282" y="1023604"/>
                </a:lnTo>
                <a:lnTo>
                  <a:pt x="2261395" y="977400"/>
                </a:lnTo>
                <a:lnTo>
                  <a:pt x="2254621" y="931774"/>
                </a:lnTo>
                <a:lnTo>
                  <a:pt x="2246000" y="886765"/>
                </a:lnTo>
                <a:lnTo>
                  <a:pt x="2235571" y="842410"/>
                </a:lnTo>
                <a:lnTo>
                  <a:pt x="2223374" y="798749"/>
                </a:lnTo>
                <a:lnTo>
                  <a:pt x="2209447" y="755820"/>
                </a:lnTo>
                <a:lnTo>
                  <a:pt x="2193832" y="713663"/>
                </a:lnTo>
                <a:lnTo>
                  <a:pt x="2176566" y="672315"/>
                </a:lnTo>
                <a:lnTo>
                  <a:pt x="2157689" y="631817"/>
                </a:lnTo>
                <a:lnTo>
                  <a:pt x="2137240" y="592206"/>
                </a:lnTo>
                <a:lnTo>
                  <a:pt x="2115260" y="553522"/>
                </a:lnTo>
                <a:lnTo>
                  <a:pt x="2091787" y="515803"/>
                </a:lnTo>
                <a:lnTo>
                  <a:pt x="2066861" y="479088"/>
                </a:lnTo>
                <a:lnTo>
                  <a:pt x="2040521" y="443416"/>
                </a:lnTo>
                <a:lnTo>
                  <a:pt x="2012807" y="408825"/>
                </a:lnTo>
                <a:lnTo>
                  <a:pt x="1983758" y="375355"/>
                </a:lnTo>
                <a:lnTo>
                  <a:pt x="1953413" y="343044"/>
                </a:lnTo>
                <a:lnTo>
                  <a:pt x="1921812" y="311931"/>
                </a:lnTo>
                <a:lnTo>
                  <a:pt x="1888994" y="282055"/>
                </a:lnTo>
                <a:lnTo>
                  <a:pt x="1854999" y="253455"/>
                </a:lnTo>
                <a:lnTo>
                  <a:pt x="1819865" y="226169"/>
                </a:lnTo>
                <a:lnTo>
                  <a:pt x="1783634" y="200236"/>
                </a:lnTo>
                <a:lnTo>
                  <a:pt x="1746342" y="175695"/>
                </a:lnTo>
                <a:lnTo>
                  <a:pt x="1708031" y="152584"/>
                </a:lnTo>
                <a:lnTo>
                  <a:pt x="1668740" y="130944"/>
                </a:lnTo>
                <a:lnTo>
                  <a:pt x="1628508" y="110811"/>
                </a:lnTo>
                <a:lnTo>
                  <a:pt x="1587374" y="92226"/>
                </a:lnTo>
                <a:lnTo>
                  <a:pt x="1545377" y="75227"/>
                </a:lnTo>
                <a:lnTo>
                  <a:pt x="1502558" y="59852"/>
                </a:lnTo>
                <a:lnTo>
                  <a:pt x="1458956" y="46141"/>
                </a:lnTo>
                <a:lnTo>
                  <a:pt x="1414610" y="34132"/>
                </a:lnTo>
                <a:lnTo>
                  <a:pt x="1369558" y="23864"/>
                </a:lnTo>
                <a:lnTo>
                  <a:pt x="1323842" y="15376"/>
                </a:lnTo>
                <a:lnTo>
                  <a:pt x="1277500" y="8707"/>
                </a:lnTo>
                <a:lnTo>
                  <a:pt x="1230572" y="3895"/>
                </a:lnTo>
                <a:lnTo>
                  <a:pt x="1183096" y="980"/>
                </a:lnTo>
                <a:lnTo>
                  <a:pt x="1135113" y="0"/>
                </a:lnTo>
                <a:close/>
              </a:path>
            </a:pathLst>
          </a:custGeom>
          <a:solidFill>
            <a:srgbClr val="CE1C00">
              <a:alpha val="529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05939" y="2542590"/>
            <a:ext cx="144907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17804" marR="5080" indent="-205740">
              <a:lnSpc>
                <a:spcPts val="1900"/>
              </a:lnSpc>
              <a:spcBef>
                <a:spcPts val="180"/>
              </a:spcBef>
            </a:pPr>
            <a:r>
              <a:rPr sz="1600" spc="50" dirty="0">
                <a:solidFill>
                  <a:srgbClr val="595959"/>
                </a:solidFill>
                <a:latin typeface="Arial"/>
                <a:cs typeface="Arial"/>
              </a:rPr>
              <a:t>Modelo</a:t>
            </a:r>
            <a:r>
              <a:rPr sz="1600" spc="-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595959"/>
                </a:solidFill>
                <a:latin typeface="Arial"/>
                <a:cs typeface="Arial"/>
              </a:rPr>
              <a:t>Ad-hoc  </a:t>
            </a:r>
            <a:r>
              <a:rPr sz="1600" spc="10" dirty="0">
                <a:solidFill>
                  <a:srgbClr val="595959"/>
                </a:solidFill>
                <a:latin typeface="Arial"/>
                <a:cs typeface="Arial"/>
              </a:rPr>
              <a:t>estratégico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77416" y="82092"/>
            <a:ext cx="1233106" cy="462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9277" y="19261"/>
            <a:ext cx="1770055" cy="633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67931" y="42316"/>
            <a:ext cx="1047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Elaborado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6754" y="3906520"/>
            <a:ext cx="1725930" cy="873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200"/>
              </a:lnSpc>
              <a:spcBef>
                <a:spcPts val="110"/>
              </a:spcBef>
            </a:pPr>
            <a:r>
              <a:rPr sz="1400" spc="-25" dirty="0">
                <a:latin typeface="Arial"/>
                <a:cs typeface="Arial"/>
              </a:rPr>
              <a:t>Relacionadas </a:t>
            </a:r>
            <a:r>
              <a:rPr sz="1400" spc="5" dirty="0">
                <a:latin typeface="Arial"/>
                <a:cs typeface="Arial"/>
              </a:rPr>
              <a:t>con </a:t>
            </a:r>
            <a:r>
              <a:rPr sz="1400" spc="-15" dirty="0">
                <a:latin typeface="Arial"/>
                <a:cs typeface="Arial"/>
              </a:rPr>
              <a:t>la  </a:t>
            </a:r>
            <a:r>
              <a:rPr sz="1400" dirty="0">
                <a:latin typeface="Arial"/>
                <a:cs typeface="Arial"/>
              </a:rPr>
              <a:t>Industria </a:t>
            </a:r>
            <a:r>
              <a:rPr sz="1400" spc="35" dirty="0">
                <a:latin typeface="Arial"/>
                <a:cs typeface="Arial"/>
              </a:rPr>
              <a:t>de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JSA,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25" dirty="0">
                <a:latin typeface="Arial"/>
                <a:cs typeface="Arial"/>
              </a:rPr>
              <a:t>que 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se </a:t>
            </a:r>
            <a:r>
              <a:rPr sz="1400" spc="-10" dirty="0">
                <a:latin typeface="Arial"/>
                <a:cs typeface="Arial"/>
              </a:rPr>
              <a:t>clasificaron </a:t>
            </a:r>
            <a:r>
              <a:rPr sz="1400" spc="-5" dirty="0">
                <a:latin typeface="Arial"/>
                <a:cs typeface="Arial"/>
              </a:rPr>
              <a:t>en 4  </a:t>
            </a:r>
            <a:r>
              <a:rPr sz="1400" spc="10" dirty="0">
                <a:latin typeface="Arial"/>
                <a:cs typeface="Arial"/>
              </a:rPr>
              <a:t>grupos.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15691" y="3906520"/>
            <a:ext cx="1490980" cy="873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200"/>
              </a:lnSpc>
              <a:spcBef>
                <a:spcPts val="110"/>
              </a:spcBef>
            </a:pPr>
            <a:r>
              <a:rPr sz="1400" spc="-55" dirty="0">
                <a:latin typeface="Arial"/>
                <a:cs typeface="Arial"/>
              </a:rPr>
              <a:t>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un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cuestionario  </a:t>
            </a:r>
            <a:r>
              <a:rPr sz="1400" spc="25" dirty="0">
                <a:latin typeface="Arial"/>
                <a:cs typeface="Arial"/>
              </a:rPr>
              <a:t>que </a:t>
            </a:r>
            <a:r>
              <a:rPr sz="1400" spc="-10" dirty="0">
                <a:latin typeface="Arial"/>
                <a:cs typeface="Arial"/>
              </a:rPr>
              <a:t>evaluaba </a:t>
            </a:r>
            <a:r>
              <a:rPr sz="1400" spc="-15" dirty="0">
                <a:latin typeface="Arial"/>
                <a:cs typeface="Arial"/>
              </a:rPr>
              <a:t>la  </a:t>
            </a:r>
            <a:r>
              <a:rPr sz="1400" spc="15" dirty="0">
                <a:latin typeface="Arial"/>
                <a:cs typeface="Arial"/>
              </a:rPr>
              <a:t>percepción </a:t>
            </a:r>
            <a:r>
              <a:rPr sz="1400" spc="-5" dirty="0">
                <a:latin typeface="Arial"/>
                <a:cs typeface="Arial"/>
              </a:rPr>
              <a:t>en 4  dimensiones.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10200" y="3931920"/>
            <a:ext cx="1689735" cy="873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200"/>
              </a:lnSpc>
              <a:spcBef>
                <a:spcPts val="110"/>
              </a:spcBef>
            </a:pPr>
            <a:r>
              <a:rPr sz="1400" spc="-60" dirty="0">
                <a:latin typeface="Arial"/>
                <a:cs typeface="Arial"/>
              </a:rPr>
              <a:t>Para </a:t>
            </a:r>
            <a:r>
              <a:rPr sz="1400" spc="-30" dirty="0">
                <a:latin typeface="Arial"/>
                <a:cs typeface="Arial"/>
              </a:rPr>
              <a:t>analizar </a:t>
            </a:r>
            <a:r>
              <a:rPr sz="1400" spc="-15" dirty="0">
                <a:latin typeface="Arial"/>
                <a:cs typeface="Arial"/>
              </a:rPr>
              <a:t>la  </a:t>
            </a:r>
            <a:r>
              <a:rPr sz="1400" spc="30" dirty="0">
                <a:latin typeface="Arial"/>
                <a:cs typeface="Arial"/>
              </a:rPr>
              <a:t>opinión </a:t>
            </a:r>
            <a:r>
              <a:rPr sz="1400" spc="35" dirty="0">
                <a:latin typeface="Arial"/>
                <a:cs typeface="Arial"/>
              </a:rPr>
              <a:t>de </a:t>
            </a:r>
            <a:r>
              <a:rPr sz="1400" spc="-15" dirty="0">
                <a:latin typeface="Arial"/>
                <a:cs typeface="Arial"/>
              </a:rPr>
              <a:t>cada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GI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a 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la </a:t>
            </a:r>
            <a:r>
              <a:rPr sz="1400" spc="-30" dirty="0">
                <a:latin typeface="Arial"/>
                <a:cs typeface="Arial"/>
              </a:rPr>
              <a:t>luz </a:t>
            </a:r>
            <a:r>
              <a:rPr sz="1400" spc="35" dirty="0">
                <a:latin typeface="Arial"/>
                <a:cs typeface="Arial"/>
              </a:rPr>
              <a:t>de </a:t>
            </a:r>
            <a:r>
              <a:rPr sz="1400" spc="-15" dirty="0">
                <a:latin typeface="Arial"/>
                <a:cs typeface="Arial"/>
              </a:rPr>
              <a:t>cada  </a:t>
            </a:r>
            <a:r>
              <a:rPr sz="1400" spc="10" dirty="0">
                <a:latin typeface="Arial"/>
                <a:cs typeface="Arial"/>
              </a:rPr>
              <a:t>dimensión.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8288" y="1006081"/>
            <a:ext cx="302648" cy="261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039" y="43230"/>
            <a:ext cx="948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Liderado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7416" y="82092"/>
            <a:ext cx="1233106" cy="462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9277" y="19261"/>
            <a:ext cx="1770055" cy="633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67931" y="42316"/>
            <a:ext cx="1047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Elaborado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23572" y="2330564"/>
            <a:ext cx="1591945" cy="1530350"/>
          </a:xfrm>
          <a:custGeom>
            <a:avLst/>
            <a:gdLst/>
            <a:ahLst/>
            <a:cxnLst/>
            <a:rect l="l" t="t" r="r" b="b"/>
            <a:pathLst>
              <a:path w="1591945" h="1530350">
                <a:moveTo>
                  <a:pt x="795870" y="0"/>
                </a:moveTo>
                <a:lnTo>
                  <a:pt x="747388" y="1396"/>
                </a:lnTo>
                <a:lnTo>
                  <a:pt x="699674" y="5531"/>
                </a:lnTo>
                <a:lnTo>
                  <a:pt x="652812" y="12326"/>
                </a:lnTo>
                <a:lnTo>
                  <a:pt x="606884" y="21700"/>
                </a:lnTo>
                <a:lnTo>
                  <a:pt x="561974" y="33574"/>
                </a:lnTo>
                <a:lnTo>
                  <a:pt x="518165" y="47866"/>
                </a:lnTo>
                <a:lnTo>
                  <a:pt x="475541" y="64497"/>
                </a:lnTo>
                <a:lnTo>
                  <a:pt x="434185" y="83388"/>
                </a:lnTo>
                <a:lnTo>
                  <a:pt x="394179" y="104458"/>
                </a:lnTo>
                <a:lnTo>
                  <a:pt x="355608" y="127627"/>
                </a:lnTo>
                <a:lnTo>
                  <a:pt x="318554" y="152815"/>
                </a:lnTo>
                <a:lnTo>
                  <a:pt x="283101" y="179942"/>
                </a:lnTo>
                <a:lnTo>
                  <a:pt x="249332" y="208928"/>
                </a:lnTo>
                <a:lnTo>
                  <a:pt x="217330" y="239692"/>
                </a:lnTo>
                <a:lnTo>
                  <a:pt x="187178" y="272156"/>
                </a:lnTo>
                <a:lnTo>
                  <a:pt x="158961" y="306239"/>
                </a:lnTo>
                <a:lnTo>
                  <a:pt x="132760" y="341861"/>
                </a:lnTo>
                <a:lnTo>
                  <a:pt x="108659" y="378941"/>
                </a:lnTo>
                <a:lnTo>
                  <a:pt x="86742" y="417401"/>
                </a:lnTo>
                <a:lnTo>
                  <a:pt x="67092" y="457159"/>
                </a:lnTo>
                <a:lnTo>
                  <a:pt x="49791" y="498136"/>
                </a:lnTo>
                <a:lnTo>
                  <a:pt x="34924" y="540251"/>
                </a:lnTo>
                <a:lnTo>
                  <a:pt x="22573" y="583426"/>
                </a:lnTo>
                <a:lnTo>
                  <a:pt x="12822" y="627579"/>
                </a:lnTo>
                <a:lnTo>
                  <a:pt x="5754" y="672631"/>
                </a:lnTo>
                <a:lnTo>
                  <a:pt x="1452" y="718502"/>
                </a:lnTo>
                <a:lnTo>
                  <a:pt x="0" y="765111"/>
                </a:lnTo>
                <a:lnTo>
                  <a:pt x="1452" y="811720"/>
                </a:lnTo>
                <a:lnTo>
                  <a:pt x="5754" y="857591"/>
                </a:lnTo>
                <a:lnTo>
                  <a:pt x="12822" y="902643"/>
                </a:lnTo>
                <a:lnTo>
                  <a:pt x="22573" y="946797"/>
                </a:lnTo>
                <a:lnTo>
                  <a:pt x="34924" y="989972"/>
                </a:lnTo>
                <a:lnTo>
                  <a:pt x="49791" y="1032088"/>
                </a:lnTo>
                <a:lnTo>
                  <a:pt x="67092" y="1073065"/>
                </a:lnTo>
                <a:lnTo>
                  <a:pt x="86742" y="1112824"/>
                </a:lnTo>
                <a:lnTo>
                  <a:pt x="108659" y="1151284"/>
                </a:lnTo>
                <a:lnTo>
                  <a:pt x="132760" y="1188365"/>
                </a:lnTo>
                <a:lnTo>
                  <a:pt x="158961" y="1223988"/>
                </a:lnTo>
                <a:lnTo>
                  <a:pt x="187178" y="1258071"/>
                </a:lnTo>
                <a:lnTo>
                  <a:pt x="217330" y="1290536"/>
                </a:lnTo>
                <a:lnTo>
                  <a:pt x="249332" y="1321301"/>
                </a:lnTo>
                <a:lnTo>
                  <a:pt x="283101" y="1350288"/>
                </a:lnTo>
                <a:lnTo>
                  <a:pt x="318554" y="1377415"/>
                </a:lnTo>
                <a:lnTo>
                  <a:pt x="355608" y="1402604"/>
                </a:lnTo>
                <a:lnTo>
                  <a:pt x="394179" y="1425773"/>
                </a:lnTo>
                <a:lnTo>
                  <a:pt x="434185" y="1446844"/>
                </a:lnTo>
                <a:lnTo>
                  <a:pt x="475541" y="1465735"/>
                </a:lnTo>
                <a:lnTo>
                  <a:pt x="518165" y="1482367"/>
                </a:lnTo>
                <a:lnTo>
                  <a:pt x="561974" y="1496660"/>
                </a:lnTo>
                <a:lnTo>
                  <a:pt x="606884" y="1508534"/>
                </a:lnTo>
                <a:lnTo>
                  <a:pt x="652812" y="1517908"/>
                </a:lnTo>
                <a:lnTo>
                  <a:pt x="699674" y="1524703"/>
                </a:lnTo>
                <a:lnTo>
                  <a:pt x="747388" y="1528839"/>
                </a:lnTo>
                <a:lnTo>
                  <a:pt x="795870" y="1530235"/>
                </a:lnTo>
                <a:lnTo>
                  <a:pt x="844354" y="1528839"/>
                </a:lnTo>
                <a:lnTo>
                  <a:pt x="892069" y="1524703"/>
                </a:lnTo>
                <a:lnTo>
                  <a:pt x="938933" y="1517908"/>
                </a:lnTo>
                <a:lnTo>
                  <a:pt x="984862" y="1508534"/>
                </a:lnTo>
                <a:lnTo>
                  <a:pt x="1029773" y="1496660"/>
                </a:lnTo>
                <a:lnTo>
                  <a:pt x="1073582" y="1482367"/>
                </a:lnTo>
                <a:lnTo>
                  <a:pt x="1116207" y="1465735"/>
                </a:lnTo>
                <a:lnTo>
                  <a:pt x="1157564" y="1446844"/>
                </a:lnTo>
                <a:lnTo>
                  <a:pt x="1197570" y="1425773"/>
                </a:lnTo>
                <a:lnTo>
                  <a:pt x="1236142" y="1402604"/>
                </a:lnTo>
                <a:lnTo>
                  <a:pt x="1273197" y="1377415"/>
                </a:lnTo>
                <a:lnTo>
                  <a:pt x="1308650" y="1350288"/>
                </a:lnTo>
                <a:lnTo>
                  <a:pt x="1342420" y="1321301"/>
                </a:lnTo>
                <a:lnTo>
                  <a:pt x="1374422" y="1290536"/>
                </a:lnTo>
                <a:lnTo>
                  <a:pt x="1404574" y="1258071"/>
                </a:lnTo>
                <a:lnTo>
                  <a:pt x="1432792" y="1223988"/>
                </a:lnTo>
                <a:lnTo>
                  <a:pt x="1458993" y="1188365"/>
                </a:lnTo>
                <a:lnTo>
                  <a:pt x="1483094" y="1151284"/>
                </a:lnTo>
                <a:lnTo>
                  <a:pt x="1505011" y="1112824"/>
                </a:lnTo>
                <a:lnTo>
                  <a:pt x="1524662" y="1073065"/>
                </a:lnTo>
                <a:lnTo>
                  <a:pt x="1541962" y="1032088"/>
                </a:lnTo>
                <a:lnTo>
                  <a:pt x="1556829" y="989972"/>
                </a:lnTo>
                <a:lnTo>
                  <a:pt x="1569180" y="946797"/>
                </a:lnTo>
                <a:lnTo>
                  <a:pt x="1578931" y="902643"/>
                </a:lnTo>
                <a:lnTo>
                  <a:pt x="1586000" y="857591"/>
                </a:lnTo>
                <a:lnTo>
                  <a:pt x="1590302" y="811720"/>
                </a:lnTo>
                <a:lnTo>
                  <a:pt x="1591754" y="765111"/>
                </a:lnTo>
                <a:lnTo>
                  <a:pt x="1590302" y="718502"/>
                </a:lnTo>
                <a:lnTo>
                  <a:pt x="1586000" y="672631"/>
                </a:lnTo>
                <a:lnTo>
                  <a:pt x="1578931" y="627579"/>
                </a:lnTo>
                <a:lnTo>
                  <a:pt x="1569180" y="583426"/>
                </a:lnTo>
                <a:lnTo>
                  <a:pt x="1556829" y="540251"/>
                </a:lnTo>
                <a:lnTo>
                  <a:pt x="1541962" y="498136"/>
                </a:lnTo>
                <a:lnTo>
                  <a:pt x="1524662" y="457159"/>
                </a:lnTo>
                <a:lnTo>
                  <a:pt x="1505011" y="417401"/>
                </a:lnTo>
                <a:lnTo>
                  <a:pt x="1483094" y="378941"/>
                </a:lnTo>
                <a:lnTo>
                  <a:pt x="1458993" y="341861"/>
                </a:lnTo>
                <a:lnTo>
                  <a:pt x="1432792" y="306239"/>
                </a:lnTo>
                <a:lnTo>
                  <a:pt x="1404574" y="272156"/>
                </a:lnTo>
                <a:lnTo>
                  <a:pt x="1374422" y="239692"/>
                </a:lnTo>
                <a:lnTo>
                  <a:pt x="1342420" y="208928"/>
                </a:lnTo>
                <a:lnTo>
                  <a:pt x="1308650" y="179942"/>
                </a:lnTo>
                <a:lnTo>
                  <a:pt x="1273197" y="152815"/>
                </a:lnTo>
                <a:lnTo>
                  <a:pt x="1236142" y="127627"/>
                </a:lnTo>
                <a:lnTo>
                  <a:pt x="1197570" y="104458"/>
                </a:lnTo>
                <a:lnTo>
                  <a:pt x="1157564" y="83388"/>
                </a:lnTo>
                <a:lnTo>
                  <a:pt x="1116207" y="64497"/>
                </a:lnTo>
                <a:lnTo>
                  <a:pt x="1073582" y="47866"/>
                </a:lnTo>
                <a:lnTo>
                  <a:pt x="1029773" y="33574"/>
                </a:lnTo>
                <a:lnTo>
                  <a:pt x="984862" y="21700"/>
                </a:lnTo>
                <a:lnTo>
                  <a:pt x="938933" y="12326"/>
                </a:lnTo>
                <a:lnTo>
                  <a:pt x="892069" y="5531"/>
                </a:lnTo>
                <a:lnTo>
                  <a:pt x="844354" y="1396"/>
                </a:lnTo>
                <a:lnTo>
                  <a:pt x="795870" y="0"/>
                </a:lnTo>
                <a:close/>
              </a:path>
            </a:pathLst>
          </a:custGeom>
          <a:solidFill>
            <a:srgbClr val="FFCA00">
              <a:alpha val="72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55928" y="1711718"/>
            <a:ext cx="748030" cy="5232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90170">
              <a:lnSpc>
                <a:spcPts val="1300"/>
              </a:lnSpc>
              <a:spcBef>
                <a:spcPts val="160"/>
              </a:spcBef>
            </a:pPr>
            <a:r>
              <a:rPr sz="1100" spc="-10" dirty="0">
                <a:latin typeface="Arial"/>
                <a:cs typeface="Arial"/>
              </a:rPr>
              <a:t>Sectores  </a:t>
            </a:r>
            <a:r>
              <a:rPr sz="1100" spc="5" dirty="0">
                <a:latin typeface="Arial"/>
                <a:cs typeface="Arial"/>
              </a:rPr>
              <a:t>financiero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y  </a:t>
            </a:r>
            <a:r>
              <a:rPr sz="1100" dirty="0">
                <a:latin typeface="Arial"/>
                <a:cs typeface="Arial"/>
              </a:rPr>
              <a:t>asegurador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59441" y="1343277"/>
            <a:ext cx="318135" cy="307975"/>
          </a:xfrm>
          <a:custGeom>
            <a:avLst/>
            <a:gdLst/>
            <a:ahLst/>
            <a:cxnLst/>
            <a:rect l="l" t="t" r="r" b="b"/>
            <a:pathLst>
              <a:path w="318134" h="307975">
                <a:moveTo>
                  <a:pt x="0" y="0"/>
                </a:moveTo>
                <a:lnTo>
                  <a:pt x="0" y="295790"/>
                </a:lnTo>
                <a:lnTo>
                  <a:pt x="0" y="298127"/>
                </a:lnTo>
                <a:lnTo>
                  <a:pt x="433" y="300489"/>
                </a:lnTo>
                <a:lnTo>
                  <a:pt x="1319" y="302248"/>
                </a:lnTo>
                <a:lnTo>
                  <a:pt x="2204" y="304007"/>
                </a:lnTo>
                <a:lnTo>
                  <a:pt x="3524" y="305766"/>
                </a:lnTo>
                <a:lnTo>
                  <a:pt x="5277" y="306344"/>
                </a:lnTo>
                <a:lnTo>
                  <a:pt x="6596" y="307525"/>
                </a:lnTo>
                <a:lnTo>
                  <a:pt x="8801" y="307525"/>
                </a:lnTo>
                <a:lnTo>
                  <a:pt x="317790" y="30752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81971" y="1481112"/>
            <a:ext cx="65423" cy="137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05122" y="1481112"/>
            <a:ext cx="65423" cy="137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61117" y="1345030"/>
            <a:ext cx="56515" cy="269240"/>
          </a:xfrm>
          <a:custGeom>
            <a:avLst/>
            <a:gdLst/>
            <a:ahLst/>
            <a:cxnLst/>
            <a:rect l="l" t="t" r="r" b="b"/>
            <a:pathLst>
              <a:path w="56515" h="269240">
                <a:moveTo>
                  <a:pt x="55898" y="268777"/>
                </a:moveTo>
                <a:lnTo>
                  <a:pt x="55898" y="11735"/>
                </a:lnTo>
                <a:lnTo>
                  <a:pt x="55898" y="9397"/>
                </a:lnTo>
                <a:lnTo>
                  <a:pt x="55465" y="7036"/>
                </a:lnTo>
                <a:lnTo>
                  <a:pt x="54579" y="5277"/>
                </a:lnTo>
                <a:lnTo>
                  <a:pt x="53260" y="3518"/>
                </a:lnTo>
                <a:lnTo>
                  <a:pt x="52375" y="2337"/>
                </a:lnTo>
                <a:lnTo>
                  <a:pt x="50621" y="1180"/>
                </a:lnTo>
                <a:lnTo>
                  <a:pt x="48850" y="578"/>
                </a:lnTo>
                <a:lnTo>
                  <a:pt x="47097" y="0"/>
                </a:lnTo>
                <a:lnTo>
                  <a:pt x="8801" y="0"/>
                </a:lnTo>
                <a:lnTo>
                  <a:pt x="885" y="7036"/>
                </a:lnTo>
                <a:lnTo>
                  <a:pt x="0" y="9397"/>
                </a:lnTo>
                <a:lnTo>
                  <a:pt x="0" y="11735"/>
                </a:lnTo>
                <a:lnTo>
                  <a:pt x="0" y="268777"/>
                </a:lnTo>
                <a:lnTo>
                  <a:pt x="55898" y="26877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30738" y="1408341"/>
            <a:ext cx="65423" cy="2102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24323" y="2896323"/>
            <a:ext cx="91630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20" dirty="0">
                <a:latin typeface="Arial"/>
                <a:cs typeface="Arial"/>
              </a:rPr>
              <a:t>Medios </a:t>
            </a:r>
            <a:r>
              <a:rPr sz="1100" spc="30" dirty="0">
                <a:latin typeface="Arial"/>
                <a:cs typeface="Arial"/>
              </a:rPr>
              <a:t>de  </a:t>
            </a:r>
            <a:r>
              <a:rPr sz="1100" dirty="0">
                <a:latin typeface="Arial"/>
                <a:cs typeface="Arial"/>
              </a:rPr>
              <a:t>Comunicación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14164" y="3112350"/>
            <a:ext cx="73025" cy="135255"/>
          </a:xfrm>
          <a:custGeom>
            <a:avLst/>
            <a:gdLst/>
            <a:ahLst/>
            <a:cxnLst/>
            <a:rect l="l" t="t" r="r" b="b"/>
            <a:pathLst>
              <a:path w="73025" h="135255">
                <a:moveTo>
                  <a:pt x="0" y="0"/>
                </a:moveTo>
                <a:lnTo>
                  <a:pt x="7921" y="124109"/>
                </a:lnTo>
                <a:lnTo>
                  <a:pt x="8293" y="126626"/>
                </a:lnTo>
                <a:lnTo>
                  <a:pt x="9051" y="128627"/>
                </a:lnTo>
                <a:lnTo>
                  <a:pt x="9793" y="130629"/>
                </a:lnTo>
                <a:lnTo>
                  <a:pt x="10923" y="132155"/>
                </a:lnTo>
                <a:lnTo>
                  <a:pt x="12439" y="133145"/>
                </a:lnTo>
                <a:lnTo>
                  <a:pt x="13569" y="134156"/>
                </a:lnTo>
                <a:lnTo>
                  <a:pt x="15456" y="135167"/>
                </a:lnTo>
                <a:lnTo>
                  <a:pt x="16957" y="135167"/>
                </a:lnTo>
                <a:lnTo>
                  <a:pt x="63684" y="135167"/>
                </a:lnTo>
                <a:lnTo>
                  <a:pt x="65572" y="134651"/>
                </a:lnTo>
                <a:lnTo>
                  <a:pt x="67459" y="134156"/>
                </a:lnTo>
                <a:lnTo>
                  <a:pt x="68960" y="132650"/>
                </a:lnTo>
                <a:lnTo>
                  <a:pt x="70461" y="130629"/>
                </a:lnTo>
                <a:lnTo>
                  <a:pt x="71606" y="128627"/>
                </a:lnTo>
                <a:lnTo>
                  <a:pt x="72349" y="126111"/>
                </a:lnTo>
                <a:lnTo>
                  <a:pt x="72735" y="123594"/>
                </a:lnTo>
                <a:lnTo>
                  <a:pt x="72349" y="120582"/>
                </a:lnTo>
                <a:lnTo>
                  <a:pt x="56907" y="202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50818" y="3006344"/>
            <a:ext cx="18415" cy="81915"/>
          </a:xfrm>
          <a:custGeom>
            <a:avLst/>
            <a:gdLst/>
            <a:ahLst/>
            <a:cxnLst/>
            <a:rect l="l" t="t" r="r" b="b"/>
            <a:pathLst>
              <a:path w="18414" h="81914">
                <a:moveTo>
                  <a:pt x="0" y="81901"/>
                </a:moveTo>
                <a:lnTo>
                  <a:pt x="3775" y="78889"/>
                </a:lnTo>
                <a:lnTo>
                  <a:pt x="7535" y="74866"/>
                </a:lnTo>
                <a:lnTo>
                  <a:pt x="18087" y="47737"/>
                </a:lnTo>
                <a:lnTo>
                  <a:pt x="18087" y="41198"/>
                </a:lnTo>
                <a:lnTo>
                  <a:pt x="18087" y="34679"/>
                </a:lnTo>
                <a:lnTo>
                  <a:pt x="16957" y="28139"/>
                </a:lnTo>
                <a:lnTo>
                  <a:pt x="3775" y="3527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86277" y="2986735"/>
            <a:ext cx="60325" cy="121285"/>
          </a:xfrm>
          <a:custGeom>
            <a:avLst/>
            <a:gdLst/>
            <a:ahLst/>
            <a:cxnLst/>
            <a:rect l="l" t="t" r="r" b="b"/>
            <a:pathLst>
              <a:path w="60325" h="121285">
                <a:moveTo>
                  <a:pt x="59909" y="0"/>
                </a:moveTo>
                <a:lnTo>
                  <a:pt x="41821" y="0"/>
                </a:lnTo>
                <a:lnTo>
                  <a:pt x="26751" y="0"/>
                </a:lnTo>
                <a:lnTo>
                  <a:pt x="24121" y="515"/>
                </a:lnTo>
                <a:lnTo>
                  <a:pt x="21847" y="1010"/>
                </a:lnTo>
                <a:lnTo>
                  <a:pt x="19216" y="2021"/>
                </a:lnTo>
                <a:lnTo>
                  <a:pt x="16957" y="3032"/>
                </a:lnTo>
                <a:lnTo>
                  <a:pt x="14311" y="5033"/>
                </a:lnTo>
                <a:lnTo>
                  <a:pt x="12053" y="6539"/>
                </a:lnTo>
                <a:lnTo>
                  <a:pt x="10165" y="9056"/>
                </a:lnTo>
                <a:lnTo>
                  <a:pt x="8293" y="11057"/>
                </a:lnTo>
                <a:lnTo>
                  <a:pt x="6405" y="14069"/>
                </a:lnTo>
                <a:lnTo>
                  <a:pt x="4517" y="16586"/>
                </a:lnTo>
                <a:lnTo>
                  <a:pt x="3388" y="19598"/>
                </a:lnTo>
                <a:lnTo>
                  <a:pt x="2258" y="22610"/>
                </a:lnTo>
                <a:lnTo>
                  <a:pt x="1129" y="26138"/>
                </a:lnTo>
                <a:lnTo>
                  <a:pt x="371" y="29645"/>
                </a:lnTo>
                <a:lnTo>
                  <a:pt x="0" y="32657"/>
                </a:lnTo>
                <a:lnTo>
                  <a:pt x="0" y="36184"/>
                </a:lnTo>
                <a:lnTo>
                  <a:pt x="0" y="84417"/>
                </a:lnTo>
                <a:lnTo>
                  <a:pt x="0" y="87945"/>
                </a:lnTo>
                <a:lnTo>
                  <a:pt x="371" y="91452"/>
                </a:lnTo>
                <a:lnTo>
                  <a:pt x="1129" y="94464"/>
                </a:lnTo>
                <a:lnTo>
                  <a:pt x="2258" y="97992"/>
                </a:lnTo>
                <a:lnTo>
                  <a:pt x="3388" y="101003"/>
                </a:lnTo>
                <a:lnTo>
                  <a:pt x="4517" y="104015"/>
                </a:lnTo>
                <a:lnTo>
                  <a:pt x="6405" y="107027"/>
                </a:lnTo>
                <a:lnTo>
                  <a:pt x="8293" y="109544"/>
                </a:lnTo>
                <a:lnTo>
                  <a:pt x="10165" y="111545"/>
                </a:lnTo>
                <a:lnTo>
                  <a:pt x="12053" y="114062"/>
                </a:lnTo>
                <a:lnTo>
                  <a:pt x="26751" y="120602"/>
                </a:lnTo>
                <a:lnTo>
                  <a:pt x="41821" y="120602"/>
                </a:lnTo>
                <a:lnTo>
                  <a:pt x="59909" y="12109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49968" y="2911386"/>
            <a:ext cx="172720" cy="272415"/>
          </a:xfrm>
          <a:custGeom>
            <a:avLst/>
            <a:gdLst/>
            <a:ahLst/>
            <a:cxnLst/>
            <a:rect l="l" t="t" r="r" b="b"/>
            <a:pathLst>
              <a:path w="172720" h="272414">
                <a:moveTo>
                  <a:pt x="172579" y="0"/>
                </a:moveTo>
                <a:lnTo>
                  <a:pt x="166560" y="6539"/>
                </a:lnTo>
                <a:lnTo>
                  <a:pt x="160155" y="12563"/>
                </a:lnTo>
                <a:lnTo>
                  <a:pt x="121335" y="42209"/>
                </a:lnTo>
                <a:lnTo>
                  <a:pt x="84402" y="59785"/>
                </a:lnTo>
                <a:lnTo>
                  <a:pt x="73850" y="63808"/>
                </a:lnTo>
                <a:lnTo>
                  <a:pt x="65572" y="66325"/>
                </a:lnTo>
                <a:lnTo>
                  <a:pt x="56892" y="68326"/>
                </a:lnTo>
                <a:lnTo>
                  <a:pt x="47485" y="70348"/>
                </a:lnTo>
                <a:lnTo>
                  <a:pt x="38062" y="71359"/>
                </a:lnTo>
                <a:lnTo>
                  <a:pt x="18845" y="73855"/>
                </a:lnTo>
                <a:lnTo>
                  <a:pt x="0" y="74866"/>
                </a:lnTo>
                <a:lnTo>
                  <a:pt x="0" y="196459"/>
                </a:lnTo>
                <a:lnTo>
                  <a:pt x="18845" y="197965"/>
                </a:lnTo>
                <a:lnTo>
                  <a:pt x="38062" y="199966"/>
                </a:lnTo>
                <a:lnTo>
                  <a:pt x="47485" y="201493"/>
                </a:lnTo>
                <a:lnTo>
                  <a:pt x="56892" y="202999"/>
                </a:lnTo>
                <a:lnTo>
                  <a:pt x="65572" y="205000"/>
                </a:lnTo>
                <a:lnTo>
                  <a:pt x="73850" y="207517"/>
                </a:lnTo>
                <a:lnTo>
                  <a:pt x="121335" y="229611"/>
                </a:lnTo>
                <a:lnTo>
                  <a:pt x="140551" y="242691"/>
                </a:lnTo>
                <a:lnTo>
                  <a:pt x="147344" y="247704"/>
                </a:lnTo>
                <a:lnTo>
                  <a:pt x="153749" y="252738"/>
                </a:lnTo>
                <a:lnTo>
                  <a:pt x="160155" y="258762"/>
                </a:lnTo>
                <a:lnTo>
                  <a:pt x="166560" y="264786"/>
                </a:lnTo>
                <a:lnTo>
                  <a:pt x="172579" y="27182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26320" y="2890794"/>
            <a:ext cx="21590" cy="313055"/>
          </a:xfrm>
          <a:custGeom>
            <a:avLst/>
            <a:gdLst/>
            <a:ahLst/>
            <a:cxnLst/>
            <a:rect l="l" t="t" r="r" b="b"/>
            <a:pathLst>
              <a:path w="21589" h="313055">
                <a:moveTo>
                  <a:pt x="15828" y="990"/>
                </a:moveTo>
                <a:lnTo>
                  <a:pt x="13940" y="0"/>
                </a:lnTo>
                <a:lnTo>
                  <a:pt x="12439" y="0"/>
                </a:lnTo>
                <a:lnTo>
                  <a:pt x="10552" y="0"/>
                </a:lnTo>
                <a:lnTo>
                  <a:pt x="9035" y="990"/>
                </a:lnTo>
                <a:lnTo>
                  <a:pt x="7163" y="2001"/>
                </a:lnTo>
                <a:lnTo>
                  <a:pt x="6034" y="3507"/>
                </a:lnTo>
                <a:lnTo>
                  <a:pt x="0" y="11037"/>
                </a:lnTo>
                <a:lnTo>
                  <a:pt x="0" y="301962"/>
                </a:lnTo>
                <a:lnTo>
                  <a:pt x="6034" y="308996"/>
                </a:lnTo>
                <a:lnTo>
                  <a:pt x="7163" y="310502"/>
                </a:lnTo>
                <a:lnTo>
                  <a:pt x="9035" y="311513"/>
                </a:lnTo>
                <a:lnTo>
                  <a:pt x="10552" y="312503"/>
                </a:lnTo>
                <a:lnTo>
                  <a:pt x="12439" y="312503"/>
                </a:lnTo>
                <a:lnTo>
                  <a:pt x="13940" y="312503"/>
                </a:lnTo>
                <a:lnTo>
                  <a:pt x="15828" y="311513"/>
                </a:lnTo>
                <a:lnTo>
                  <a:pt x="18087" y="310007"/>
                </a:lnTo>
                <a:lnTo>
                  <a:pt x="19975" y="307490"/>
                </a:lnTo>
                <a:lnTo>
                  <a:pt x="21104" y="303963"/>
                </a:lnTo>
                <a:lnTo>
                  <a:pt x="21476" y="300456"/>
                </a:lnTo>
                <a:lnTo>
                  <a:pt x="21476" y="12048"/>
                </a:lnTo>
                <a:lnTo>
                  <a:pt x="21104" y="8540"/>
                </a:lnTo>
                <a:lnTo>
                  <a:pt x="19975" y="5528"/>
                </a:lnTo>
                <a:lnTo>
                  <a:pt x="18087" y="2496"/>
                </a:lnTo>
                <a:lnTo>
                  <a:pt x="15828" y="99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913005" y="2903791"/>
            <a:ext cx="48895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29209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latin typeface="Arial"/>
                <a:cs typeface="Arial"/>
              </a:rPr>
              <a:t>Sector  </a:t>
            </a:r>
            <a:r>
              <a:rPr sz="1100" spc="5" dirty="0">
                <a:latin typeface="Arial"/>
                <a:cs typeface="Arial"/>
              </a:rPr>
              <a:t>Público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38757" y="2835491"/>
            <a:ext cx="338455" cy="393700"/>
          </a:xfrm>
          <a:custGeom>
            <a:avLst/>
            <a:gdLst/>
            <a:ahLst/>
            <a:cxnLst/>
            <a:rect l="l" t="t" r="r" b="b"/>
            <a:pathLst>
              <a:path w="338454" h="393700">
                <a:moveTo>
                  <a:pt x="169097" y="0"/>
                </a:moveTo>
                <a:lnTo>
                  <a:pt x="0" y="217089"/>
                </a:lnTo>
                <a:lnTo>
                  <a:pt x="52927" y="217089"/>
                </a:lnTo>
                <a:lnTo>
                  <a:pt x="52927" y="374362"/>
                </a:lnTo>
                <a:lnTo>
                  <a:pt x="53388" y="378561"/>
                </a:lnTo>
                <a:lnTo>
                  <a:pt x="54272" y="382146"/>
                </a:lnTo>
                <a:lnTo>
                  <a:pt x="64603" y="393515"/>
                </a:lnTo>
                <a:lnTo>
                  <a:pt x="67292" y="393515"/>
                </a:lnTo>
                <a:lnTo>
                  <a:pt x="136353" y="393515"/>
                </a:lnTo>
                <a:lnTo>
                  <a:pt x="136353" y="329525"/>
                </a:lnTo>
                <a:lnTo>
                  <a:pt x="136813" y="322331"/>
                </a:lnTo>
                <a:lnTo>
                  <a:pt x="138599" y="315774"/>
                </a:lnTo>
                <a:lnTo>
                  <a:pt x="162374" y="294829"/>
                </a:lnTo>
                <a:lnTo>
                  <a:pt x="175837" y="294829"/>
                </a:lnTo>
                <a:lnTo>
                  <a:pt x="201840" y="329525"/>
                </a:lnTo>
                <a:lnTo>
                  <a:pt x="201840" y="393515"/>
                </a:lnTo>
                <a:lnTo>
                  <a:pt x="270919" y="393515"/>
                </a:lnTo>
                <a:lnTo>
                  <a:pt x="273608" y="393515"/>
                </a:lnTo>
                <a:lnTo>
                  <a:pt x="276297" y="392312"/>
                </a:lnTo>
                <a:lnTo>
                  <a:pt x="285265" y="374362"/>
                </a:lnTo>
                <a:lnTo>
                  <a:pt x="285265" y="217089"/>
                </a:lnTo>
                <a:lnTo>
                  <a:pt x="338192" y="217089"/>
                </a:lnTo>
                <a:lnTo>
                  <a:pt x="169097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38336" y="4061489"/>
            <a:ext cx="360680" cy="189230"/>
          </a:xfrm>
          <a:custGeom>
            <a:avLst/>
            <a:gdLst/>
            <a:ahLst/>
            <a:cxnLst/>
            <a:rect l="l" t="t" r="r" b="b"/>
            <a:pathLst>
              <a:path w="360679" h="189229">
                <a:moveTo>
                  <a:pt x="350046" y="52531"/>
                </a:moveTo>
                <a:lnTo>
                  <a:pt x="243597" y="52531"/>
                </a:lnTo>
                <a:lnTo>
                  <a:pt x="243597" y="40932"/>
                </a:lnTo>
                <a:lnTo>
                  <a:pt x="243597" y="36841"/>
                </a:lnTo>
                <a:lnTo>
                  <a:pt x="243071" y="32751"/>
                </a:lnTo>
                <a:lnTo>
                  <a:pt x="219033" y="1344"/>
                </a:lnTo>
                <a:lnTo>
                  <a:pt x="215965" y="672"/>
                </a:lnTo>
                <a:lnTo>
                  <a:pt x="212897" y="0"/>
                </a:lnTo>
                <a:lnTo>
                  <a:pt x="147380" y="0"/>
                </a:lnTo>
                <a:lnTo>
                  <a:pt x="144313" y="672"/>
                </a:lnTo>
                <a:lnTo>
                  <a:pt x="141245" y="1344"/>
                </a:lnTo>
                <a:lnTo>
                  <a:pt x="117186" y="32751"/>
                </a:lnTo>
                <a:lnTo>
                  <a:pt x="116681" y="36841"/>
                </a:lnTo>
                <a:lnTo>
                  <a:pt x="116681" y="40932"/>
                </a:lnTo>
                <a:lnTo>
                  <a:pt x="116681" y="52531"/>
                </a:lnTo>
                <a:lnTo>
                  <a:pt x="10233" y="52531"/>
                </a:lnTo>
                <a:lnTo>
                  <a:pt x="8194" y="52531"/>
                </a:lnTo>
                <a:lnTo>
                  <a:pt x="6135" y="53203"/>
                </a:lnTo>
                <a:lnTo>
                  <a:pt x="4601" y="54576"/>
                </a:lnTo>
                <a:lnTo>
                  <a:pt x="3068" y="56621"/>
                </a:lnTo>
                <a:lnTo>
                  <a:pt x="1534" y="57994"/>
                </a:lnTo>
                <a:lnTo>
                  <a:pt x="1029" y="60711"/>
                </a:lnTo>
                <a:lnTo>
                  <a:pt x="0" y="63457"/>
                </a:lnTo>
                <a:lnTo>
                  <a:pt x="0" y="66175"/>
                </a:lnTo>
                <a:lnTo>
                  <a:pt x="0" y="161711"/>
                </a:lnTo>
                <a:lnTo>
                  <a:pt x="504" y="167146"/>
                </a:lnTo>
                <a:lnTo>
                  <a:pt x="1534" y="171937"/>
                </a:lnTo>
                <a:lnTo>
                  <a:pt x="20466" y="188999"/>
                </a:lnTo>
                <a:lnTo>
                  <a:pt x="162215" y="188999"/>
                </a:lnTo>
                <a:lnTo>
                  <a:pt x="162215" y="171937"/>
                </a:lnTo>
                <a:lnTo>
                  <a:pt x="172470" y="158293"/>
                </a:lnTo>
                <a:lnTo>
                  <a:pt x="187809" y="158293"/>
                </a:lnTo>
                <a:lnTo>
                  <a:pt x="198042" y="171937"/>
                </a:lnTo>
                <a:lnTo>
                  <a:pt x="198042" y="188999"/>
                </a:lnTo>
                <a:lnTo>
                  <a:pt x="339813" y="188999"/>
                </a:lnTo>
                <a:lnTo>
                  <a:pt x="343889" y="188299"/>
                </a:lnTo>
                <a:lnTo>
                  <a:pt x="347987" y="186954"/>
                </a:lnTo>
                <a:lnTo>
                  <a:pt x="360279" y="161711"/>
                </a:lnTo>
                <a:lnTo>
                  <a:pt x="360279" y="66175"/>
                </a:lnTo>
                <a:lnTo>
                  <a:pt x="360279" y="63457"/>
                </a:lnTo>
                <a:lnTo>
                  <a:pt x="359250" y="60711"/>
                </a:lnTo>
                <a:lnTo>
                  <a:pt x="358745" y="57994"/>
                </a:lnTo>
                <a:lnTo>
                  <a:pt x="357211" y="56621"/>
                </a:lnTo>
                <a:lnTo>
                  <a:pt x="355677" y="54576"/>
                </a:lnTo>
                <a:lnTo>
                  <a:pt x="354144" y="53203"/>
                </a:lnTo>
                <a:lnTo>
                  <a:pt x="352084" y="52531"/>
                </a:lnTo>
                <a:lnTo>
                  <a:pt x="350046" y="5253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5485" y="4088777"/>
            <a:ext cx="86360" cy="25400"/>
          </a:xfrm>
          <a:custGeom>
            <a:avLst/>
            <a:gdLst/>
            <a:ahLst/>
            <a:cxnLst/>
            <a:rect l="l" t="t" r="r" b="b"/>
            <a:pathLst>
              <a:path w="86359" h="25400">
                <a:moveTo>
                  <a:pt x="85982" y="25242"/>
                </a:moveTo>
                <a:lnTo>
                  <a:pt x="0" y="25242"/>
                </a:lnTo>
                <a:lnTo>
                  <a:pt x="0" y="13644"/>
                </a:lnTo>
                <a:lnTo>
                  <a:pt x="0" y="10898"/>
                </a:lnTo>
                <a:lnTo>
                  <a:pt x="1028" y="8853"/>
                </a:lnTo>
                <a:lnTo>
                  <a:pt x="1533" y="6135"/>
                </a:lnTo>
                <a:lnTo>
                  <a:pt x="3067" y="4090"/>
                </a:lnTo>
                <a:lnTo>
                  <a:pt x="4600" y="2717"/>
                </a:lnTo>
                <a:lnTo>
                  <a:pt x="6134" y="1344"/>
                </a:lnTo>
                <a:lnTo>
                  <a:pt x="8193" y="672"/>
                </a:lnTo>
                <a:lnTo>
                  <a:pt x="10231" y="0"/>
                </a:lnTo>
                <a:lnTo>
                  <a:pt x="75748" y="0"/>
                </a:lnTo>
                <a:lnTo>
                  <a:pt x="77787" y="672"/>
                </a:lnTo>
                <a:lnTo>
                  <a:pt x="79825" y="1344"/>
                </a:lnTo>
                <a:lnTo>
                  <a:pt x="81359" y="2717"/>
                </a:lnTo>
                <a:lnTo>
                  <a:pt x="82914" y="4090"/>
                </a:lnTo>
                <a:lnTo>
                  <a:pt x="84448" y="6135"/>
                </a:lnTo>
                <a:lnTo>
                  <a:pt x="84952" y="8853"/>
                </a:lnTo>
                <a:lnTo>
                  <a:pt x="85982" y="10898"/>
                </a:lnTo>
                <a:lnTo>
                  <a:pt x="85982" y="13644"/>
                </a:lnTo>
                <a:lnTo>
                  <a:pt x="85982" y="2524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00558" y="4255951"/>
            <a:ext cx="36195" cy="26670"/>
          </a:xfrm>
          <a:custGeom>
            <a:avLst/>
            <a:gdLst/>
            <a:ahLst/>
            <a:cxnLst/>
            <a:rect l="l" t="t" r="r" b="b"/>
            <a:pathLst>
              <a:path w="36195" h="26670">
                <a:moveTo>
                  <a:pt x="35825" y="0"/>
                </a:moveTo>
                <a:lnTo>
                  <a:pt x="35825" y="12943"/>
                </a:lnTo>
                <a:lnTo>
                  <a:pt x="35321" y="15689"/>
                </a:lnTo>
                <a:lnTo>
                  <a:pt x="34817" y="18407"/>
                </a:lnTo>
                <a:lnTo>
                  <a:pt x="33787" y="21152"/>
                </a:lnTo>
                <a:lnTo>
                  <a:pt x="32758" y="22497"/>
                </a:lnTo>
                <a:lnTo>
                  <a:pt x="31224" y="24542"/>
                </a:lnTo>
                <a:lnTo>
                  <a:pt x="29185" y="25915"/>
                </a:lnTo>
                <a:lnTo>
                  <a:pt x="27652" y="26615"/>
                </a:lnTo>
                <a:lnTo>
                  <a:pt x="25592" y="26615"/>
                </a:lnTo>
                <a:lnTo>
                  <a:pt x="10253" y="26615"/>
                </a:lnTo>
                <a:lnTo>
                  <a:pt x="8194" y="26615"/>
                </a:lnTo>
                <a:lnTo>
                  <a:pt x="6660" y="25915"/>
                </a:lnTo>
                <a:lnTo>
                  <a:pt x="4622" y="24542"/>
                </a:lnTo>
                <a:lnTo>
                  <a:pt x="3088" y="22497"/>
                </a:lnTo>
                <a:lnTo>
                  <a:pt x="2059" y="21152"/>
                </a:lnTo>
                <a:lnTo>
                  <a:pt x="1029" y="18407"/>
                </a:lnTo>
                <a:lnTo>
                  <a:pt x="525" y="15689"/>
                </a:lnTo>
                <a:lnTo>
                  <a:pt x="0" y="12943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38336" y="4245024"/>
            <a:ext cx="360680" cy="211454"/>
          </a:xfrm>
          <a:custGeom>
            <a:avLst/>
            <a:gdLst/>
            <a:ahLst/>
            <a:cxnLst/>
            <a:rect l="l" t="t" r="r" b="b"/>
            <a:pathLst>
              <a:path w="360679" h="211454">
                <a:moveTo>
                  <a:pt x="0" y="0"/>
                </a:moveTo>
                <a:lnTo>
                  <a:pt x="0" y="197208"/>
                </a:lnTo>
                <a:lnTo>
                  <a:pt x="0" y="199926"/>
                </a:lnTo>
                <a:lnTo>
                  <a:pt x="1029" y="201971"/>
                </a:lnTo>
                <a:lnTo>
                  <a:pt x="1534" y="204688"/>
                </a:lnTo>
                <a:lnTo>
                  <a:pt x="3068" y="206762"/>
                </a:lnTo>
                <a:lnTo>
                  <a:pt x="4601" y="208106"/>
                </a:lnTo>
                <a:lnTo>
                  <a:pt x="6135" y="209479"/>
                </a:lnTo>
                <a:lnTo>
                  <a:pt x="8194" y="210152"/>
                </a:lnTo>
                <a:lnTo>
                  <a:pt x="10233" y="210852"/>
                </a:lnTo>
                <a:lnTo>
                  <a:pt x="350046" y="210852"/>
                </a:lnTo>
                <a:lnTo>
                  <a:pt x="352084" y="210152"/>
                </a:lnTo>
                <a:lnTo>
                  <a:pt x="354144" y="209479"/>
                </a:lnTo>
                <a:lnTo>
                  <a:pt x="355677" y="208106"/>
                </a:lnTo>
                <a:lnTo>
                  <a:pt x="357211" y="206762"/>
                </a:lnTo>
                <a:lnTo>
                  <a:pt x="358745" y="204688"/>
                </a:lnTo>
                <a:lnTo>
                  <a:pt x="359250" y="201971"/>
                </a:lnTo>
                <a:lnTo>
                  <a:pt x="360279" y="199926"/>
                </a:lnTo>
                <a:lnTo>
                  <a:pt x="360279" y="197208"/>
                </a:lnTo>
                <a:lnTo>
                  <a:pt x="36027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173168" y="4491456"/>
            <a:ext cx="78168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71755" marR="5080" indent="-59690">
              <a:lnSpc>
                <a:spcPts val="1300"/>
              </a:lnSpc>
              <a:spcBef>
                <a:spcPts val="160"/>
              </a:spcBef>
            </a:pPr>
            <a:r>
              <a:rPr sz="1100" spc="10" dirty="0">
                <a:latin typeface="Arial"/>
                <a:cs typeface="Arial"/>
              </a:rPr>
              <a:t>Operadores  </a:t>
            </a:r>
            <a:r>
              <a:rPr sz="1100" spc="-20" dirty="0">
                <a:latin typeface="Arial"/>
                <a:cs typeface="Arial"/>
              </a:rPr>
              <a:t>y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Gremios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599897" y="2676573"/>
            <a:ext cx="34290" cy="59055"/>
          </a:xfrm>
          <a:custGeom>
            <a:avLst/>
            <a:gdLst/>
            <a:ahLst/>
            <a:cxnLst/>
            <a:rect l="l" t="t" r="r" b="b"/>
            <a:pathLst>
              <a:path w="34290" h="59055">
                <a:moveTo>
                  <a:pt x="0" y="29435"/>
                </a:moveTo>
                <a:lnTo>
                  <a:pt x="516" y="23356"/>
                </a:lnTo>
                <a:lnTo>
                  <a:pt x="1508" y="18165"/>
                </a:lnTo>
                <a:lnTo>
                  <a:pt x="17107" y="0"/>
                </a:lnTo>
                <a:lnTo>
                  <a:pt x="34214" y="29435"/>
                </a:lnTo>
                <a:lnTo>
                  <a:pt x="20639" y="58870"/>
                </a:lnTo>
                <a:lnTo>
                  <a:pt x="17107" y="58870"/>
                </a:lnTo>
                <a:lnTo>
                  <a:pt x="13594" y="58870"/>
                </a:lnTo>
                <a:lnTo>
                  <a:pt x="10578" y="57128"/>
                </a:lnTo>
                <a:lnTo>
                  <a:pt x="0" y="2943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77024" y="2753614"/>
            <a:ext cx="34290" cy="59055"/>
          </a:xfrm>
          <a:custGeom>
            <a:avLst/>
            <a:gdLst/>
            <a:ahLst/>
            <a:cxnLst/>
            <a:rect l="l" t="t" r="r" b="b"/>
            <a:pathLst>
              <a:path w="34290" h="59055">
                <a:moveTo>
                  <a:pt x="0" y="29435"/>
                </a:moveTo>
                <a:lnTo>
                  <a:pt x="516" y="24245"/>
                </a:lnTo>
                <a:lnTo>
                  <a:pt x="1508" y="18201"/>
                </a:lnTo>
                <a:lnTo>
                  <a:pt x="17107" y="0"/>
                </a:lnTo>
                <a:lnTo>
                  <a:pt x="34214" y="29435"/>
                </a:lnTo>
                <a:lnTo>
                  <a:pt x="20639" y="58870"/>
                </a:lnTo>
                <a:lnTo>
                  <a:pt x="17107" y="58870"/>
                </a:lnTo>
                <a:lnTo>
                  <a:pt x="13594" y="58870"/>
                </a:lnTo>
                <a:lnTo>
                  <a:pt x="10578" y="57164"/>
                </a:lnTo>
                <a:lnTo>
                  <a:pt x="0" y="2943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50452" y="2751861"/>
            <a:ext cx="333375" cy="253365"/>
          </a:xfrm>
          <a:custGeom>
            <a:avLst/>
            <a:gdLst/>
            <a:ahLst/>
            <a:cxnLst/>
            <a:rect l="l" t="t" r="r" b="b"/>
            <a:pathLst>
              <a:path w="333375" h="253364">
                <a:moveTo>
                  <a:pt x="302931" y="252828"/>
                </a:moveTo>
                <a:lnTo>
                  <a:pt x="333116" y="74476"/>
                </a:lnTo>
                <a:lnTo>
                  <a:pt x="330596" y="72734"/>
                </a:lnTo>
                <a:lnTo>
                  <a:pt x="328075" y="70139"/>
                </a:lnTo>
                <a:lnTo>
                  <a:pt x="325575" y="66691"/>
                </a:lnTo>
                <a:lnTo>
                  <a:pt x="323550" y="63207"/>
                </a:lnTo>
                <a:lnTo>
                  <a:pt x="229956" y="122077"/>
                </a:lnTo>
                <a:lnTo>
                  <a:pt x="173593" y="0"/>
                </a:lnTo>
                <a:lnTo>
                  <a:pt x="170081" y="888"/>
                </a:lnTo>
                <a:lnTo>
                  <a:pt x="166548" y="888"/>
                </a:lnTo>
                <a:lnTo>
                  <a:pt x="163036" y="888"/>
                </a:lnTo>
                <a:lnTo>
                  <a:pt x="159502" y="0"/>
                </a:lnTo>
                <a:lnTo>
                  <a:pt x="103160" y="122077"/>
                </a:lnTo>
                <a:lnTo>
                  <a:pt x="9566" y="63207"/>
                </a:lnTo>
                <a:lnTo>
                  <a:pt x="7541" y="66691"/>
                </a:lnTo>
                <a:lnTo>
                  <a:pt x="5020" y="70139"/>
                </a:lnTo>
                <a:lnTo>
                  <a:pt x="2520" y="72734"/>
                </a:lnTo>
                <a:lnTo>
                  <a:pt x="0" y="74476"/>
                </a:lnTo>
                <a:lnTo>
                  <a:pt x="30185" y="25282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22771" y="2753614"/>
            <a:ext cx="34290" cy="59055"/>
          </a:xfrm>
          <a:custGeom>
            <a:avLst/>
            <a:gdLst/>
            <a:ahLst/>
            <a:cxnLst/>
            <a:rect l="l" t="t" r="r" b="b"/>
            <a:pathLst>
              <a:path w="34289" h="59055">
                <a:moveTo>
                  <a:pt x="0" y="29435"/>
                </a:moveTo>
                <a:lnTo>
                  <a:pt x="516" y="24245"/>
                </a:lnTo>
                <a:lnTo>
                  <a:pt x="1508" y="18201"/>
                </a:lnTo>
                <a:lnTo>
                  <a:pt x="17107" y="0"/>
                </a:lnTo>
                <a:lnTo>
                  <a:pt x="34235" y="29435"/>
                </a:lnTo>
                <a:lnTo>
                  <a:pt x="20640" y="58870"/>
                </a:lnTo>
                <a:lnTo>
                  <a:pt x="17107" y="58870"/>
                </a:lnTo>
                <a:lnTo>
                  <a:pt x="13594" y="58870"/>
                </a:lnTo>
                <a:lnTo>
                  <a:pt x="10578" y="57164"/>
                </a:lnTo>
                <a:lnTo>
                  <a:pt x="0" y="2943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82155" y="3023753"/>
            <a:ext cx="269875" cy="63500"/>
          </a:xfrm>
          <a:custGeom>
            <a:avLst/>
            <a:gdLst/>
            <a:ahLst/>
            <a:cxnLst/>
            <a:rect l="l" t="t" r="r" b="b"/>
            <a:pathLst>
              <a:path w="269875" h="63500">
                <a:moveTo>
                  <a:pt x="134854" y="54533"/>
                </a:moveTo>
                <a:lnTo>
                  <a:pt x="170081" y="54533"/>
                </a:lnTo>
                <a:lnTo>
                  <a:pt x="202787" y="56275"/>
                </a:lnTo>
                <a:lnTo>
                  <a:pt x="232477" y="58870"/>
                </a:lnTo>
                <a:lnTo>
                  <a:pt x="259150" y="63207"/>
                </a:lnTo>
                <a:lnTo>
                  <a:pt x="269708" y="0"/>
                </a:lnTo>
                <a:lnTo>
                  <a:pt x="0" y="0"/>
                </a:lnTo>
                <a:lnTo>
                  <a:pt x="10578" y="63207"/>
                </a:lnTo>
                <a:lnTo>
                  <a:pt x="37251" y="59723"/>
                </a:lnTo>
                <a:lnTo>
                  <a:pt x="66921" y="56275"/>
                </a:lnTo>
                <a:lnTo>
                  <a:pt x="99647" y="54533"/>
                </a:lnTo>
                <a:lnTo>
                  <a:pt x="134854" y="5453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333126" y="3135185"/>
            <a:ext cx="562610" cy="44195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1285" marR="5080" indent="-109220">
              <a:lnSpc>
                <a:spcPts val="1600"/>
              </a:lnSpc>
              <a:spcBef>
                <a:spcPts val="219"/>
              </a:spcBef>
            </a:pPr>
            <a:r>
              <a:rPr sz="1400" b="1" spc="5" dirty="0">
                <a:latin typeface="Trebuchet MS"/>
                <a:cs typeface="Trebuchet MS"/>
              </a:rPr>
              <a:t>Sector  </a:t>
            </a:r>
            <a:r>
              <a:rPr sz="1400" b="1" spc="55" dirty="0">
                <a:latin typeface="Trebuchet MS"/>
                <a:cs typeface="Trebuchet MS"/>
              </a:rPr>
              <a:t>JSA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413192" y="899934"/>
            <a:ext cx="26149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75" dirty="0">
                <a:latin typeface="Times New Roman"/>
                <a:cs typeface="Times New Roman"/>
              </a:rPr>
              <a:t>Sobre </a:t>
            </a:r>
            <a:r>
              <a:rPr sz="2800" spc="100" dirty="0">
                <a:latin typeface="Times New Roman"/>
                <a:cs typeface="Times New Roman"/>
              </a:rPr>
              <a:t>el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170" dirty="0">
                <a:latin typeface="Times New Roman"/>
                <a:cs typeface="Times New Roman"/>
              </a:rPr>
              <a:t>estudio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06582" y="2069871"/>
            <a:ext cx="403166" cy="1280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8733" y="2098243"/>
            <a:ext cx="302260" cy="1178560"/>
          </a:xfrm>
          <a:custGeom>
            <a:avLst/>
            <a:gdLst/>
            <a:ahLst/>
            <a:cxnLst/>
            <a:rect l="l" t="t" r="r" b="b"/>
            <a:pathLst>
              <a:path w="302259" h="1178560">
                <a:moveTo>
                  <a:pt x="302153" y="0"/>
                </a:moveTo>
                <a:lnTo>
                  <a:pt x="0" y="0"/>
                </a:lnTo>
                <a:lnTo>
                  <a:pt x="0" y="1178356"/>
                </a:lnTo>
                <a:lnTo>
                  <a:pt x="100717" y="785571"/>
                </a:lnTo>
                <a:lnTo>
                  <a:pt x="100717" y="100710"/>
                </a:lnTo>
                <a:lnTo>
                  <a:pt x="276327" y="100710"/>
                </a:lnTo>
                <a:lnTo>
                  <a:pt x="302153" y="0"/>
                </a:lnTo>
                <a:close/>
              </a:path>
            </a:pathLst>
          </a:custGeom>
          <a:solidFill>
            <a:srgbClr val="A846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8733" y="2098243"/>
            <a:ext cx="302260" cy="1178560"/>
          </a:xfrm>
          <a:custGeom>
            <a:avLst/>
            <a:gdLst/>
            <a:ahLst/>
            <a:cxnLst/>
            <a:rect l="l" t="t" r="r" b="b"/>
            <a:pathLst>
              <a:path w="302259" h="1178560">
                <a:moveTo>
                  <a:pt x="0" y="0"/>
                </a:moveTo>
                <a:lnTo>
                  <a:pt x="302152" y="0"/>
                </a:lnTo>
                <a:lnTo>
                  <a:pt x="276326" y="100716"/>
                </a:lnTo>
                <a:lnTo>
                  <a:pt x="100716" y="100716"/>
                </a:lnTo>
                <a:lnTo>
                  <a:pt x="100716" y="785574"/>
                </a:lnTo>
                <a:lnTo>
                  <a:pt x="0" y="117835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A846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14152" y="3753195"/>
            <a:ext cx="20781" cy="9185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41471" y="2643441"/>
            <a:ext cx="411479" cy="12884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53657" y="2020502"/>
            <a:ext cx="2620010" cy="1745614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 indent="497205">
              <a:lnSpc>
                <a:spcPct val="100000"/>
              </a:lnSpc>
              <a:spcBef>
                <a:spcPts val="919"/>
              </a:spcBef>
            </a:pPr>
            <a:r>
              <a:rPr sz="1600" spc="5" dirty="0">
                <a:solidFill>
                  <a:srgbClr val="333333"/>
                </a:solidFill>
                <a:latin typeface="Arial"/>
                <a:cs typeface="Arial"/>
              </a:rPr>
              <a:t>Grupos </a:t>
            </a:r>
            <a:r>
              <a:rPr sz="1600" spc="40" dirty="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sz="1600" spc="-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"/>
                <a:cs typeface="Arial"/>
              </a:rPr>
              <a:t>Interés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720"/>
              </a:spcBef>
            </a:pPr>
            <a:r>
              <a:rPr sz="1400" spc="40" dirty="0">
                <a:solidFill>
                  <a:srgbClr val="666666"/>
                </a:solidFill>
                <a:latin typeface="Arial"/>
                <a:cs typeface="Arial"/>
              </a:rPr>
              <a:t>Contempló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percepción </a:t>
            </a:r>
            <a:r>
              <a:rPr sz="1400" spc="45" dirty="0">
                <a:solidFill>
                  <a:srgbClr val="666666"/>
                </a:solidFill>
                <a:latin typeface="Arial"/>
                <a:cs typeface="Arial"/>
              </a:rPr>
              <a:t>de 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líderes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opinión,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directores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400" spc="-1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1400" spc="-1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1400" spc="-1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1400" spc="-1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d</a:t>
            </a:r>
            <a:r>
              <a:rPr sz="1400" spc="-1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400" spc="-1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d</a:t>
            </a:r>
            <a:r>
              <a:rPr sz="1400" spc="-1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400" spc="-1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1400" spc="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d</a:t>
            </a:r>
            <a:r>
              <a:rPr sz="1400" spc="-1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400" spc="-1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r>
              <a:rPr sz="1400" spc="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G</a:t>
            </a:r>
            <a:r>
              <a:rPr sz="1400" spc="-1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400" spc="-1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b</a:t>
            </a:r>
            <a:r>
              <a:rPr sz="1400" spc="-1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1400" spc="-1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400" spc="-1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1400" spc="-1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1400" spc="-1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666666"/>
                </a:solidFill>
                <a:latin typeface="Arial"/>
                <a:cs typeface="Arial"/>
              </a:rPr>
              <a:t>o  </a:t>
            </a:r>
            <a:r>
              <a:rPr sz="1400" spc="114" dirty="0">
                <a:solidFill>
                  <a:srgbClr val="666666"/>
                </a:solidFill>
                <a:latin typeface="Arial"/>
                <a:cs typeface="Arial"/>
              </a:rPr>
              <a:t>Nacional, </a:t>
            </a:r>
            <a:r>
              <a:rPr sz="1400" spc="105" dirty="0">
                <a:solidFill>
                  <a:srgbClr val="666666"/>
                </a:solidFill>
                <a:latin typeface="Arial"/>
                <a:cs typeface="Arial"/>
              </a:rPr>
              <a:t>empresarios </a:t>
            </a:r>
            <a:r>
              <a:rPr sz="1400" spc="114" dirty="0">
                <a:solidFill>
                  <a:srgbClr val="666666"/>
                </a:solidFill>
                <a:latin typeface="Arial"/>
                <a:cs typeface="Arial"/>
              </a:rPr>
              <a:t>del 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sector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JSA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jefes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del 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sector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bancario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asegurador.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60862" y="3507971"/>
            <a:ext cx="1587728" cy="1267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144791" y="1566951"/>
            <a:ext cx="1533702" cy="1271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95850" y="1709330"/>
            <a:ext cx="1329055" cy="77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0070" indent="-76835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560705" algn="l"/>
              </a:tabLst>
            </a:pPr>
            <a:r>
              <a:rPr sz="1200" spc="-45" dirty="0">
                <a:latin typeface="Arial"/>
                <a:cs typeface="Arial"/>
              </a:rPr>
              <a:t>Pe</a:t>
            </a:r>
            <a:r>
              <a:rPr sz="1200" spc="-50" dirty="0">
                <a:latin typeface="Arial"/>
                <a:cs typeface="Arial"/>
              </a:rPr>
              <a:t>r</a:t>
            </a:r>
            <a:r>
              <a:rPr sz="1200" spc="10" dirty="0">
                <a:latin typeface="Arial"/>
                <a:cs typeface="Arial"/>
              </a:rPr>
              <a:t>cepción</a:t>
            </a:r>
            <a:endParaRPr sz="1200">
              <a:latin typeface="Arial"/>
              <a:cs typeface="Arial"/>
            </a:endParaRPr>
          </a:p>
          <a:p>
            <a:pPr marL="610870" indent="-76835">
              <a:lnSpc>
                <a:spcPct val="100000"/>
              </a:lnSpc>
              <a:spcBef>
                <a:spcPts val="60"/>
              </a:spcBef>
              <a:buSzPct val="91666"/>
              <a:buChar char="•"/>
              <a:tabLst>
                <a:tab pos="611505" algn="l"/>
              </a:tabLst>
            </a:pPr>
            <a:r>
              <a:rPr sz="1200" spc="20" dirty="0">
                <a:latin typeface="Arial"/>
                <a:cs typeface="Arial"/>
              </a:rPr>
              <a:t>Integridad</a:t>
            </a:r>
            <a:endParaRPr sz="1200">
              <a:latin typeface="Arial"/>
              <a:cs typeface="Arial"/>
            </a:endParaRPr>
          </a:p>
          <a:p>
            <a:pPr marL="345440" indent="-76835">
              <a:lnSpc>
                <a:spcPct val="100000"/>
              </a:lnSpc>
              <a:spcBef>
                <a:spcPts val="60"/>
              </a:spcBef>
              <a:buSzPct val="91666"/>
              <a:buChar char="•"/>
              <a:tabLst>
                <a:tab pos="346075" algn="l"/>
              </a:tabLst>
            </a:pPr>
            <a:r>
              <a:rPr sz="1200" dirty="0">
                <a:latin typeface="Arial"/>
                <a:cs typeface="Arial"/>
              </a:rPr>
              <a:t>Comunicación</a:t>
            </a:r>
            <a:endParaRPr sz="1200">
              <a:latin typeface="Arial"/>
              <a:cs typeface="Arial"/>
            </a:endParaRPr>
          </a:p>
          <a:p>
            <a:pPr marL="89535" indent="-76835">
              <a:lnSpc>
                <a:spcPct val="100000"/>
              </a:lnSpc>
              <a:spcBef>
                <a:spcPts val="60"/>
              </a:spcBef>
              <a:buSzPct val="91666"/>
              <a:buChar char="•"/>
              <a:tabLst>
                <a:tab pos="89535" algn="l"/>
              </a:tabLst>
            </a:pPr>
            <a:r>
              <a:rPr sz="1200" spc="-5" dirty="0">
                <a:latin typeface="Arial"/>
                <a:cs typeface="Arial"/>
              </a:rPr>
              <a:t>Representatividad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087" y="3711867"/>
            <a:ext cx="106680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 indent="-76835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89535" algn="l"/>
              </a:tabLst>
            </a:pPr>
            <a:r>
              <a:rPr sz="1200" spc="5" dirty="0">
                <a:latin typeface="Arial"/>
                <a:cs typeface="Arial"/>
              </a:rPr>
              <a:t>Calidad</a:t>
            </a:r>
            <a:endParaRPr sz="1200">
              <a:latin typeface="Arial"/>
              <a:cs typeface="Arial"/>
            </a:endParaRPr>
          </a:p>
          <a:p>
            <a:pPr marL="89535" indent="-76835">
              <a:lnSpc>
                <a:spcPct val="100000"/>
              </a:lnSpc>
              <a:spcBef>
                <a:spcPts val="60"/>
              </a:spcBef>
              <a:buSzPct val="91666"/>
              <a:buChar char="•"/>
              <a:tabLst>
                <a:tab pos="89535" algn="l"/>
              </a:tabLst>
            </a:pPr>
            <a:r>
              <a:rPr sz="1200" spc="5" dirty="0">
                <a:latin typeface="Arial"/>
                <a:cs typeface="Arial"/>
              </a:rPr>
              <a:t>Legalidad</a:t>
            </a:r>
            <a:endParaRPr sz="1200">
              <a:latin typeface="Arial"/>
              <a:cs typeface="Arial"/>
            </a:endParaRPr>
          </a:p>
          <a:p>
            <a:pPr marL="89535" indent="-76835">
              <a:lnSpc>
                <a:spcPct val="100000"/>
              </a:lnSpc>
              <a:spcBef>
                <a:spcPts val="60"/>
              </a:spcBef>
              <a:buSzPct val="91666"/>
              <a:buChar char="•"/>
              <a:tabLst>
                <a:tab pos="89535" algn="l"/>
              </a:tabLst>
            </a:pPr>
            <a:r>
              <a:rPr sz="1200" spc="5" dirty="0">
                <a:latin typeface="Arial"/>
                <a:cs typeface="Arial"/>
              </a:rPr>
              <a:t>Sostenibilidad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8288" y="976109"/>
            <a:ext cx="302648" cy="2610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039" y="43230"/>
            <a:ext cx="948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Liderado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77416" y="82092"/>
            <a:ext cx="1233106" cy="4629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9277" y="19261"/>
            <a:ext cx="1770055" cy="6336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67931" y="42316"/>
            <a:ext cx="1047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Elaborado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13192" y="899934"/>
            <a:ext cx="26149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75" dirty="0">
                <a:latin typeface="Times New Roman"/>
                <a:cs typeface="Times New Roman"/>
              </a:rPr>
              <a:t>Sobre </a:t>
            </a:r>
            <a:r>
              <a:rPr sz="2800" spc="100" dirty="0">
                <a:latin typeface="Times New Roman"/>
                <a:cs typeface="Times New Roman"/>
              </a:rPr>
              <a:t>el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170" dirty="0">
                <a:latin typeface="Times New Roman"/>
                <a:cs typeface="Times New Roman"/>
              </a:rPr>
              <a:t>estudio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7487" y="1550327"/>
            <a:ext cx="1562798" cy="12718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8690" y="1729625"/>
            <a:ext cx="85598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89535" algn="l"/>
              </a:tabLst>
            </a:pPr>
            <a:r>
              <a:rPr sz="1200" spc="-10" dirty="0">
                <a:latin typeface="Arial"/>
                <a:cs typeface="Arial"/>
              </a:rPr>
              <a:t>Regulación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buSzPct val="91666"/>
              <a:buChar char="•"/>
              <a:tabLst>
                <a:tab pos="89535" algn="l"/>
              </a:tabLst>
            </a:pPr>
            <a:r>
              <a:rPr sz="1200" spc="-15" dirty="0">
                <a:latin typeface="Arial"/>
                <a:cs typeface="Arial"/>
              </a:rPr>
              <a:t>Veracidad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buSzPct val="91666"/>
              <a:buChar char="•"/>
              <a:tabLst>
                <a:tab pos="89535" algn="l"/>
              </a:tabLst>
            </a:pPr>
            <a:r>
              <a:rPr sz="1200" spc="-10" dirty="0">
                <a:latin typeface="Arial"/>
                <a:cs typeface="Arial"/>
              </a:rPr>
              <a:t>Respeto</a:t>
            </a:r>
            <a:endParaRPr sz="1200">
              <a:latin typeface="Arial"/>
              <a:cs typeface="Arial"/>
            </a:endParaRPr>
          </a:p>
          <a:p>
            <a:pPr marL="12700" marR="95250">
              <a:lnSpc>
                <a:spcPts val="1300"/>
              </a:lnSpc>
              <a:spcBef>
                <a:spcPts val="219"/>
              </a:spcBef>
              <a:buSzPct val="91666"/>
              <a:buChar char="•"/>
              <a:tabLst>
                <a:tab pos="89535" algn="l"/>
              </a:tabLst>
            </a:pPr>
            <a:r>
              <a:rPr sz="1200" spc="5" dirty="0">
                <a:latin typeface="Arial"/>
                <a:cs typeface="Arial"/>
              </a:rPr>
              <a:t>Conducta  ética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99704" y="1670862"/>
            <a:ext cx="1691639" cy="14380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16728" y="2066874"/>
            <a:ext cx="1112520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275" algn="ctr">
              <a:lnSpc>
                <a:spcPts val="1639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ts val="1700"/>
              </a:lnSpc>
            </a:pPr>
            <a:r>
              <a:rPr sz="1400" spc="-1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ranspa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encia 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Ética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39688" y="1670862"/>
            <a:ext cx="1662544" cy="13840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42168" y="2162581"/>
            <a:ext cx="809625" cy="44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39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39"/>
              </a:lnSpc>
            </a:pP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Confianza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03857" y="3283521"/>
            <a:ext cx="1724888" cy="14256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058171" y="3485946"/>
            <a:ext cx="1332865" cy="67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ct val="1012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Responsabilidad  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Cumplimiento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48944" y="3429006"/>
            <a:ext cx="1529537" cy="12718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373939" y="3660025"/>
            <a:ext cx="1233805" cy="77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4820" indent="-76835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465455" algn="l"/>
              </a:tabLst>
            </a:pPr>
            <a:r>
              <a:rPr sz="1200" spc="5" dirty="0">
                <a:latin typeface="Arial"/>
                <a:cs typeface="Arial"/>
              </a:rPr>
              <a:t>Efectividad</a:t>
            </a:r>
            <a:endParaRPr sz="1200">
              <a:latin typeface="Arial"/>
              <a:cs typeface="Arial"/>
            </a:endParaRPr>
          </a:p>
          <a:p>
            <a:pPr marL="89535" indent="-76835">
              <a:lnSpc>
                <a:spcPct val="100000"/>
              </a:lnSpc>
              <a:spcBef>
                <a:spcPts val="60"/>
              </a:spcBef>
              <a:buSzPct val="91666"/>
              <a:buChar char="•"/>
              <a:tabLst>
                <a:tab pos="89535" algn="l"/>
              </a:tabLst>
            </a:pPr>
            <a:r>
              <a:rPr sz="1200" spc="-5" dirty="0">
                <a:latin typeface="Arial"/>
                <a:cs typeface="Arial"/>
              </a:rPr>
              <a:t>Relacionamiento</a:t>
            </a:r>
            <a:endParaRPr sz="1200">
              <a:latin typeface="Arial"/>
              <a:cs typeface="Arial"/>
            </a:endParaRPr>
          </a:p>
          <a:p>
            <a:pPr marL="534670" lvl="1" indent="-76835">
              <a:lnSpc>
                <a:spcPct val="100000"/>
              </a:lnSpc>
              <a:spcBef>
                <a:spcPts val="60"/>
              </a:spcBef>
              <a:buSzPct val="91666"/>
              <a:buChar char="•"/>
              <a:tabLst>
                <a:tab pos="535305" algn="l"/>
              </a:tabLst>
            </a:pPr>
            <a:r>
              <a:rPr sz="1200" dirty="0">
                <a:latin typeface="Arial"/>
                <a:cs typeface="Arial"/>
              </a:rPr>
              <a:t>Incidencia</a:t>
            </a:r>
            <a:endParaRPr sz="1200">
              <a:latin typeface="Arial"/>
              <a:cs typeface="Arial"/>
            </a:endParaRPr>
          </a:p>
          <a:p>
            <a:pPr marL="483234" indent="-76835">
              <a:lnSpc>
                <a:spcPct val="100000"/>
              </a:lnSpc>
              <a:spcBef>
                <a:spcPts val="60"/>
              </a:spcBef>
              <a:buSzPct val="91666"/>
              <a:buChar char="•"/>
              <a:tabLst>
                <a:tab pos="483870" algn="l"/>
              </a:tabLst>
            </a:pPr>
            <a:r>
              <a:rPr sz="1200" dirty="0">
                <a:latin typeface="Arial"/>
                <a:cs typeface="Arial"/>
              </a:rPr>
              <a:t>Innovación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39688" y="3283523"/>
            <a:ext cx="1662544" cy="14131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19525" y="3486467"/>
            <a:ext cx="805815" cy="67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ct val="101200"/>
              </a:lnSpc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Gestión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y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Liderazgo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13391" y="1679554"/>
            <a:ext cx="1891030" cy="29387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73709">
              <a:lnSpc>
                <a:spcPct val="100000"/>
              </a:lnSpc>
              <a:spcBef>
                <a:spcPts val="600"/>
              </a:spcBef>
            </a:pPr>
            <a:r>
              <a:rPr sz="1600" spc="-45" dirty="0">
                <a:solidFill>
                  <a:srgbClr val="333333"/>
                </a:solidFill>
                <a:latin typeface="Arial"/>
                <a:cs typeface="Arial"/>
              </a:rPr>
              <a:t>El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333333"/>
                </a:solidFill>
                <a:latin typeface="Arial"/>
                <a:cs typeface="Arial"/>
              </a:rPr>
              <a:t>modelo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99600"/>
              </a:lnSpc>
              <a:spcBef>
                <a:spcPts val="440"/>
              </a:spcBef>
            </a:pP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Construido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400" spc="20" dirty="0">
                <a:solidFill>
                  <a:srgbClr val="666666"/>
                </a:solidFill>
                <a:latin typeface="Arial"/>
                <a:cs typeface="Arial"/>
              </a:rPr>
              <a:t>partir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 </a:t>
            </a:r>
            <a:r>
              <a:rPr sz="1400" spc="60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sz="1400" spc="40" dirty="0">
                <a:solidFill>
                  <a:srgbClr val="666666"/>
                </a:solidFill>
                <a:latin typeface="Arial"/>
                <a:cs typeface="Arial"/>
              </a:rPr>
              <a:t>necesidad </a:t>
            </a:r>
            <a:r>
              <a:rPr sz="1400" spc="60" dirty="0">
                <a:solidFill>
                  <a:srgbClr val="666666"/>
                </a:solidFill>
                <a:latin typeface="Arial"/>
                <a:cs typeface="Arial"/>
              </a:rPr>
              <a:t>de 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m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d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i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r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s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p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c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t </a:t>
            </a:r>
            <a:r>
              <a:rPr sz="1400" spc="5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4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s 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r e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p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u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t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c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i </a:t>
            </a:r>
            <a:r>
              <a:rPr sz="1400" spc="50" dirty="0">
                <a:solidFill>
                  <a:srgbClr val="666666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n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l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 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s  </a:t>
            </a:r>
            <a:r>
              <a:rPr sz="1400" spc="120" dirty="0">
                <a:solidFill>
                  <a:srgbClr val="666666"/>
                </a:solidFill>
                <a:latin typeface="Arial"/>
                <a:cs typeface="Arial"/>
              </a:rPr>
              <a:t>relevantes </a:t>
            </a:r>
            <a:r>
              <a:rPr sz="1400" spc="100" dirty="0">
                <a:solidFill>
                  <a:srgbClr val="666666"/>
                </a:solidFill>
                <a:latin typeface="Arial"/>
                <a:cs typeface="Arial"/>
              </a:rPr>
              <a:t>para </a:t>
            </a:r>
            <a:r>
              <a:rPr sz="1400" spc="80" dirty="0">
                <a:solidFill>
                  <a:srgbClr val="666666"/>
                </a:solidFill>
                <a:latin typeface="Arial"/>
                <a:cs typeface="Arial"/>
              </a:rPr>
              <a:t>el 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Sector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-40" dirty="0">
                <a:solidFill>
                  <a:srgbClr val="666666"/>
                </a:solidFill>
                <a:latin typeface="Arial"/>
                <a:cs typeface="Arial"/>
              </a:rPr>
              <a:t>JSA.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Cuenta 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con cuatro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categorías, 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d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 n </a:t>
            </a:r>
            <a:r>
              <a:rPr sz="1400" spc="50" dirty="0">
                <a:solidFill>
                  <a:srgbClr val="666666"/>
                </a:solidFill>
                <a:latin typeface="Arial"/>
                <a:cs typeface="Arial"/>
              </a:rPr>
              <a:t>o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m i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n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d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s  </a:t>
            </a:r>
            <a:r>
              <a:rPr sz="1400" spc="80" dirty="0">
                <a:solidFill>
                  <a:srgbClr val="333333"/>
                </a:solidFill>
                <a:latin typeface="Arial"/>
                <a:cs typeface="Arial"/>
              </a:rPr>
              <a:t>‘Dimensiones’</a:t>
            </a:r>
            <a:r>
              <a:rPr sz="1400" spc="80" dirty="0">
                <a:solidFill>
                  <a:srgbClr val="666666"/>
                </a:solidFill>
                <a:latin typeface="Arial"/>
                <a:cs typeface="Arial"/>
              </a:rPr>
              <a:t>, </a:t>
            </a:r>
            <a:r>
              <a:rPr sz="1400" spc="50" dirty="0">
                <a:solidFill>
                  <a:srgbClr val="666666"/>
                </a:solidFill>
                <a:latin typeface="Arial"/>
                <a:cs typeface="Arial"/>
              </a:rPr>
              <a:t>cada 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u n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d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 e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l l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s 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c </a:t>
            </a:r>
            <a:r>
              <a:rPr sz="1400" spc="50" dirty="0">
                <a:solidFill>
                  <a:srgbClr val="666666"/>
                </a:solidFill>
                <a:latin typeface="Arial"/>
                <a:cs typeface="Arial"/>
              </a:rPr>
              <a:t>o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m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p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u e 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s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t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p </a:t>
            </a:r>
            <a:r>
              <a:rPr sz="1400" spc="50" dirty="0">
                <a:solidFill>
                  <a:srgbClr val="666666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r  </a:t>
            </a:r>
            <a:r>
              <a:rPr sz="1400" spc="25" dirty="0">
                <a:solidFill>
                  <a:srgbClr val="333333"/>
                </a:solidFill>
                <a:latin typeface="Arial"/>
                <a:cs typeface="Arial"/>
              </a:rPr>
              <a:t>‘Atributos’.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192" y="899934"/>
            <a:ext cx="26149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75" dirty="0">
                <a:latin typeface="Times New Roman"/>
                <a:cs typeface="Times New Roman"/>
              </a:rPr>
              <a:t>Sobre </a:t>
            </a:r>
            <a:r>
              <a:rPr sz="2800" spc="100" dirty="0">
                <a:latin typeface="Times New Roman"/>
                <a:cs typeface="Times New Roman"/>
              </a:rPr>
              <a:t>el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170" dirty="0">
                <a:latin typeface="Times New Roman"/>
                <a:cs typeface="Times New Roman"/>
              </a:rPr>
              <a:t>estudio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8288" y="976109"/>
            <a:ext cx="302648" cy="261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039" y="43230"/>
            <a:ext cx="948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Liderado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77416" y="82092"/>
            <a:ext cx="1233106" cy="462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9277" y="19261"/>
            <a:ext cx="1770055" cy="633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67931" y="42316"/>
            <a:ext cx="1047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Elaborado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355122" y="4413451"/>
          <a:ext cx="6007734" cy="34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8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Reto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E1C00">
                        <a:alpha val="529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Oportunidad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400">
                        <a:alpha val="529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spc="45" dirty="0">
                          <a:latin typeface="Arial"/>
                          <a:cs typeface="Arial"/>
                        </a:rPr>
                        <a:t>Óptimo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1D562">
                        <a:alpha val="348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44399" y="3803288"/>
            <a:ext cx="1397635" cy="9677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585470" marR="24130" indent="-22860">
              <a:lnSpc>
                <a:spcPts val="1400"/>
              </a:lnSpc>
              <a:spcBef>
                <a:spcPts val="180"/>
              </a:spcBef>
            </a:pPr>
            <a:r>
              <a:rPr sz="1200" spc="-45" dirty="0">
                <a:solidFill>
                  <a:srgbClr val="313131"/>
                </a:solidFill>
                <a:latin typeface="Arial"/>
                <a:cs typeface="Arial"/>
              </a:rPr>
              <a:t>Escala </a:t>
            </a:r>
            <a:r>
              <a:rPr sz="1200" spc="30" dirty="0">
                <a:solidFill>
                  <a:srgbClr val="313131"/>
                </a:solidFill>
                <a:latin typeface="Arial"/>
                <a:cs typeface="Arial"/>
              </a:rPr>
              <a:t>de</a:t>
            </a:r>
            <a:r>
              <a:rPr sz="1200" spc="-4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313131"/>
                </a:solidFill>
                <a:latin typeface="Arial"/>
                <a:cs typeface="Arial"/>
              </a:rPr>
              <a:t>la  </a:t>
            </a:r>
            <a:r>
              <a:rPr sz="1200" spc="-5" dirty="0">
                <a:solidFill>
                  <a:srgbClr val="313131"/>
                </a:solidFill>
                <a:latin typeface="Arial"/>
                <a:cs typeface="Arial"/>
              </a:rPr>
              <a:t>Calificación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420"/>
              </a:lnSpc>
            </a:pPr>
            <a:r>
              <a:rPr sz="1200" spc="15" dirty="0">
                <a:solidFill>
                  <a:srgbClr val="313131"/>
                </a:solidFill>
                <a:latin typeface="Arial"/>
                <a:cs typeface="Arial"/>
              </a:rPr>
              <a:t>Nivel </a:t>
            </a:r>
            <a:r>
              <a:rPr sz="1200" spc="30" dirty="0">
                <a:solidFill>
                  <a:srgbClr val="313131"/>
                </a:solidFill>
                <a:latin typeface="Arial"/>
                <a:cs typeface="Arial"/>
              </a:rPr>
              <a:t>de</a:t>
            </a:r>
            <a:r>
              <a:rPr sz="1200" spc="-7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13131"/>
                </a:solidFill>
                <a:latin typeface="Arial"/>
                <a:cs typeface="Arial"/>
              </a:rPr>
              <a:t>Percepción</a:t>
            </a:r>
            <a:endParaRPr sz="1200">
              <a:latin typeface="Arial"/>
              <a:cs typeface="Arial"/>
            </a:endParaRPr>
          </a:p>
          <a:p>
            <a:pPr marL="500380">
              <a:lnSpc>
                <a:spcPts val="1420"/>
              </a:lnSpc>
            </a:pPr>
            <a:r>
              <a:rPr sz="1200" spc="-5" dirty="0">
                <a:solidFill>
                  <a:srgbClr val="313131"/>
                </a:solidFill>
                <a:latin typeface="Arial"/>
                <a:cs typeface="Arial"/>
              </a:rPr>
              <a:t>Reputacional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358301" y="3692804"/>
          <a:ext cx="6009002" cy="58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1660">
                <a:tc>
                  <a:txBody>
                    <a:bodyPr/>
                    <a:lstStyle/>
                    <a:p>
                      <a:pPr marL="271780" marR="163830" indent="-81915">
                        <a:lnSpc>
                          <a:spcPts val="1300"/>
                        </a:lnSpc>
                        <a:spcBef>
                          <a:spcPts val="103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Totalmente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en  desacuerdo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 marR="53340" indent="302260">
                        <a:lnSpc>
                          <a:spcPts val="1300"/>
                        </a:lnSpc>
                        <a:spcBef>
                          <a:spcPts val="103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En  desacuerdo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 marR="137795" indent="-69850">
                        <a:lnSpc>
                          <a:spcPts val="1300"/>
                        </a:lnSpc>
                        <a:spcBef>
                          <a:spcPts val="103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Ni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acuerdo,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ni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desacuerdo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acuerdo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7510" marR="175260" indent="-201930">
                        <a:lnSpc>
                          <a:spcPts val="1300"/>
                        </a:lnSpc>
                        <a:spcBef>
                          <a:spcPts val="103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Totalmente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acuerdo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624824" y="1869351"/>
            <a:ext cx="3769360" cy="1508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200"/>
              </a:lnSpc>
              <a:spcBef>
                <a:spcPts val="110"/>
              </a:spcBef>
            </a:pPr>
            <a:r>
              <a:rPr sz="1400" spc="-45" dirty="0">
                <a:solidFill>
                  <a:srgbClr val="666666"/>
                </a:solidFill>
                <a:latin typeface="Arial"/>
                <a:cs typeface="Arial"/>
              </a:rPr>
              <a:t>Los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consultados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respondieron </a:t>
            </a:r>
            <a:r>
              <a:rPr sz="1400" spc="-45" dirty="0">
                <a:solidFill>
                  <a:srgbClr val="666666"/>
                </a:solidFill>
                <a:latin typeface="Arial"/>
                <a:cs typeface="Arial"/>
              </a:rPr>
              <a:t>las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preguntas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 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través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una </a:t>
            </a:r>
            <a:r>
              <a:rPr sz="1400" spc="-35" dirty="0">
                <a:solidFill>
                  <a:srgbClr val="666666"/>
                </a:solidFill>
                <a:latin typeface="Arial"/>
                <a:cs typeface="Arial"/>
              </a:rPr>
              <a:t>escala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1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5 </a:t>
            </a:r>
            <a:r>
              <a:rPr sz="1400" spc="-60" dirty="0">
                <a:solidFill>
                  <a:srgbClr val="333333"/>
                </a:solidFill>
                <a:latin typeface="Arial"/>
                <a:cs typeface="Arial"/>
              </a:rPr>
              <a:t>(Escala </a:t>
            </a:r>
            <a:r>
              <a:rPr sz="1400" spc="35" dirty="0">
                <a:solidFill>
                  <a:srgbClr val="333333"/>
                </a:solidFill>
                <a:latin typeface="Arial"/>
                <a:cs typeface="Arial"/>
              </a:rPr>
              <a:t>de </a:t>
            </a:r>
            <a:r>
              <a:rPr sz="1400" spc="-15" dirty="0">
                <a:solidFill>
                  <a:srgbClr val="333333"/>
                </a:solidFill>
                <a:latin typeface="Arial"/>
                <a:cs typeface="Arial"/>
              </a:rPr>
              <a:t>Likert)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,  la cual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permite medir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el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grado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20" dirty="0">
                <a:solidFill>
                  <a:srgbClr val="666666"/>
                </a:solidFill>
                <a:latin typeface="Arial"/>
                <a:cs typeface="Arial"/>
              </a:rPr>
              <a:t>conformidad 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-45" dirty="0">
                <a:solidFill>
                  <a:srgbClr val="666666"/>
                </a:solidFill>
                <a:latin typeface="Arial"/>
                <a:cs typeface="Arial"/>
              </a:rPr>
              <a:t>las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personas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con respecto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una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afirmación  </a:t>
            </a:r>
            <a:r>
              <a:rPr sz="1400" spc="20" dirty="0">
                <a:solidFill>
                  <a:srgbClr val="666666"/>
                </a:solidFill>
                <a:latin typeface="Arial"/>
                <a:cs typeface="Arial"/>
              </a:rPr>
              <a:t>propuesta,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siendo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especialmente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útil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para 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evaluar </a:t>
            </a:r>
            <a:r>
              <a:rPr sz="1400" spc="-45" dirty="0">
                <a:solidFill>
                  <a:srgbClr val="666666"/>
                </a:solidFill>
                <a:latin typeface="Arial"/>
                <a:cs typeface="Arial"/>
              </a:rPr>
              <a:t>las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distintas intensidades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-matices-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 </a:t>
            </a:r>
            <a:r>
              <a:rPr sz="1400" spc="-45" dirty="0">
                <a:solidFill>
                  <a:srgbClr val="666666"/>
                </a:solidFill>
                <a:latin typeface="Arial"/>
                <a:cs typeface="Arial"/>
              </a:rPr>
              <a:t>las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opiniones.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92192" y="1856651"/>
            <a:ext cx="376936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solidFill>
                  <a:srgbClr val="666666"/>
                </a:solidFill>
                <a:latin typeface="Arial"/>
                <a:cs typeface="Arial"/>
              </a:rPr>
              <a:t>Para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obtener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una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mayor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precisión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el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análisis 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se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integraron </a:t>
            </a:r>
            <a:r>
              <a:rPr sz="1400" spc="-45" dirty="0">
                <a:solidFill>
                  <a:srgbClr val="666666"/>
                </a:solidFill>
                <a:latin typeface="Arial"/>
                <a:cs typeface="Arial"/>
              </a:rPr>
              <a:t>las </a:t>
            </a:r>
            <a:r>
              <a:rPr sz="1400" spc="-25" dirty="0">
                <a:solidFill>
                  <a:srgbClr val="666666"/>
                </a:solidFill>
                <a:latin typeface="Arial"/>
                <a:cs typeface="Arial"/>
              </a:rPr>
              <a:t>respuestas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tres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grupos:  </a:t>
            </a:r>
            <a:r>
              <a:rPr sz="1400" spc="-15" dirty="0">
                <a:solidFill>
                  <a:srgbClr val="333333"/>
                </a:solidFill>
                <a:latin typeface="Arial"/>
                <a:cs typeface="Arial"/>
              </a:rPr>
              <a:t>Reto, </a:t>
            </a:r>
            <a:r>
              <a:rPr sz="1400" spc="35" dirty="0">
                <a:solidFill>
                  <a:srgbClr val="333333"/>
                </a:solidFill>
                <a:latin typeface="Arial"/>
                <a:cs typeface="Arial"/>
              </a:rPr>
              <a:t>Oportunidad </a:t>
            </a:r>
            <a:r>
              <a:rPr sz="1400" spc="-30" dirty="0">
                <a:solidFill>
                  <a:srgbClr val="333333"/>
                </a:solidFill>
                <a:latin typeface="Arial"/>
                <a:cs typeface="Arial"/>
              </a:rPr>
              <a:t>y </a:t>
            </a:r>
            <a:r>
              <a:rPr sz="1400" spc="45" dirty="0">
                <a:solidFill>
                  <a:srgbClr val="333333"/>
                </a:solidFill>
                <a:latin typeface="Arial"/>
                <a:cs typeface="Arial"/>
              </a:rPr>
              <a:t>Óptimo</a:t>
            </a:r>
            <a:r>
              <a:rPr sz="1400" spc="45" dirty="0">
                <a:solidFill>
                  <a:srgbClr val="666666"/>
                </a:solidFill>
                <a:latin typeface="Arial"/>
                <a:cs typeface="Arial"/>
              </a:rPr>
              <a:t>.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esa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forma, 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bajo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el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modelo de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análisis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implementado,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es 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posible </a:t>
            </a:r>
            <a:r>
              <a:rPr sz="1400" spc="20" dirty="0">
                <a:solidFill>
                  <a:srgbClr val="666666"/>
                </a:solidFill>
                <a:latin typeface="Arial"/>
                <a:cs typeface="Arial"/>
              </a:rPr>
              <a:t>extender </a:t>
            </a:r>
            <a:r>
              <a:rPr sz="1400" spc="40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manera </a:t>
            </a:r>
            <a:r>
              <a:rPr sz="1400" spc="-40" dirty="0">
                <a:solidFill>
                  <a:srgbClr val="666666"/>
                </a:solidFill>
                <a:latin typeface="Arial"/>
                <a:cs typeface="Arial"/>
              </a:rPr>
              <a:t>más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efectiva 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recomendaciones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mejora.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1709" y="1479410"/>
            <a:ext cx="174243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333333"/>
                </a:solidFill>
                <a:latin typeface="Arial"/>
                <a:cs typeface="Arial"/>
              </a:rPr>
              <a:t>Tipos </a:t>
            </a:r>
            <a:r>
              <a:rPr sz="1600" spc="40" dirty="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sz="1600" spc="-10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33333"/>
                </a:solidFill>
                <a:latin typeface="Arial"/>
                <a:cs typeface="Arial"/>
              </a:rPr>
              <a:t>respuesta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4077" y="3676497"/>
            <a:ext cx="0" cy="1467485"/>
          </a:xfrm>
          <a:custGeom>
            <a:avLst/>
            <a:gdLst/>
            <a:ahLst/>
            <a:cxnLst/>
            <a:rect l="l" t="t" r="r" b="b"/>
            <a:pathLst>
              <a:path h="1467485">
                <a:moveTo>
                  <a:pt x="0" y="0"/>
                </a:moveTo>
                <a:lnTo>
                  <a:pt x="1" y="1467002"/>
                </a:lnTo>
              </a:path>
            </a:pathLst>
          </a:custGeom>
          <a:ln w="952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88497" y="3392995"/>
            <a:ext cx="567055" cy="567055"/>
          </a:xfrm>
          <a:custGeom>
            <a:avLst/>
            <a:gdLst/>
            <a:ahLst/>
            <a:cxnLst/>
            <a:rect l="l" t="t" r="r" b="b"/>
            <a:pathLst>
              <a:path w="567054" h="567054">
                <a:moveTo>
                  <a:pt x="283502" y="0"/>
                </a:moveTo>
                <a:lnTo>
                  <a:pt x="237515" y="3710"/>
                </a:lnTo>
                <a:lnTo>
                  <a:pt x="193891" y="14453"/>
                </a:lnTo>
                <a:lnTo>
                  <a:pt x="153214" y="31645"/>
                </a:lnTo>
                <a:lnTo>
                  <a:pt x="116067" y="54701"/>
                </a:lnTo>
                <a:lnTo>
                  <a:pt x="83034" y="83038"/>
                </a:lnTo>
                <a:lnTo>
                  <a:pt x="54698" y="116073"/>
                </a:lnTo>
                <a:lnTo>
                  <a:pt x="31643" y="153220"/>
                </a:lnTo>
                <a:lnTo>
                  <a:pt x="14452" y="193896"/>
                </a:lnTo>
                <a:lnTo>
                  <a:pt x="3710" y="237518"/>
                </a:lnTo>
                <a:lnTo>
                  <a:pt x="0" y="283502"/>
                </a:lnTo>
                <a:lnTo>
                  <a:pt x="3710" y="329488"/>
                </a:lnTo>
                <a:lnTo>
                  <a:pt x="14452" y="373112"/>
                </a:lnTo>
                <a:lnTo>
                  <a:pt x="31643" y="413789"/>
                </a:lnTo>
                <a:lnTo>
                  <a:pt x="54698" y="450936"/>
                </a:lnTo>
                <a:lnTo>
                  <a:pt x="83034" y="483970"/>
                </a:lnTo>
                <a:lnTo>
                  <a:pt x="116067" y="512306"/>
                </a:lnTo>
                <a:lnTo>
                  <a:pt x="153214" y="535361"/>
                </a:lnTo>
                <a:lnTo>
                  <a:pt x="193891" y="552551"/>
                </a:lnTo>
                <a:lnTo>
                  <a:pt x="237515" y="563293"/>
                </a:lnTo>
                <a:lnTo>
                  <a:pt x="283502" y="567004"/>
                </a:lnTo>
                <a:lnTo>
                  <a:pt x="329485" y="563293"/>
                </a:lnTo>
                <a:lnTo>
                  <a:pt x="373107" y="552551"/>
                </a:lnTo>
                <a:lnTo>
                  <a:pt x="413783" y="535361"/>
                </a:lnTo>
                <a:lnTo>
                  <a:pt x="450931" y="512306"/>
                </a:lnTo>
                <a:lnTo>
                  <a:pt x="483965" y="483970"/>
                </a:lnTo>
                <a:lnTo>
                  <a:pt x="512302" y="450936"/>
                </a:lnTo>
                <a:lnTo>
                  <a:pt x="535358" y="413789"/>
                </a:lnTo>
                <a:lnTo>
                  <a:pt x="552550" y="373112"/>
                </a:lnTo>
                <a:lnTo>
                  <a:pt x="563293" y="329488"/>
                </a:lnTo>
                <a:lnTo>
                  <a:pt x="567004" y="283502"/>
                </a:lnTo>
                <a:lnTo>
                  <a:pt x="563293" y="237518"/>
                </a:lnTo>
                <a:lnTo>
                  <a:pt x="552550" y="193896"/>
                </a:lnTo>
                <a:lnTo>
                  <a:pt x="535358" y="153220"/>
                </a:lnTo>
                <a:lnTo>
                  <a:pt x="512302" y="116073"/>
                </a:lnTo>
                <a:lnTo>
                  <a:pt x="483965" y="83038"/>
                </a:lnTo>
                <a:lnTo>
                  <a:pt x="450931" y="54701"/>
                </a:lnTo>
                <a:lnTo>
                  <a:pt x="413783" y="31645"/>
                </a:lnTo>
                <a:lnTo>
                  <a:pt x="373107" y="14453"/>
                </a:lnTo>
                <a:lnTo>
                  <a:pt x="329485" y="3710"/>
                </a:lnTo>
                <a:lnTo>
                  <a:pt x="283502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7622" y="3491369"/>
            <a:ext cx="254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“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3765" y="312878"/>
            <a:ext cx="2644698" cy="950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52233" y="444690"/>
            <a:ext cx="1798066" cy="832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00475" y="99986"/>
            <a:ext cx="1038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Elaborado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5951" y="123418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Liderado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8955" y="1675561"/>
            <a:ext cx="450596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2665" marR="67945" indent="-69342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Arial"/>
                <a:cs typeface="Arial"/>
              </a:rPr>
              <a:t>Conclusiones </a:t>
            </a:r>
            <a:r>
              <a:rPr sz="3000" spc="70" dirty="0">
                <a:latin typeface="Arial"/>
                <a:cs typeface="Arial"/>
              </a:rPr>
              <a:t>del</a:t>
            </a:r>
            <a:r>
              <a:rPr sz="3000" spc="-135" dirty="0">
                <a:latin typeface="Arial"/>
                <a:cs typeface="Arial"/>
              </a:rPr>
              <a:t> </a:t>
            </a:r>
            <a:r>
              <a:rPr sz="3000" spc="5" dirty="0">
                <a:latin typeface="Arial"/>
                <a:cs typeface="Arial"/>
              </a:rPr>
              <a:t>Estudio  </a:t>
            </a:r>
            <a:r>
              <a:rPr sz="3000" spc="90" dirty="0">
                <a:latin typeface="Arial"/>
                <a:cs typeface="Arial"/>
              </a:rPr>
              <a:t>por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spc="20" dirty="0">
                <a:latin typeface="Arial"/>
                <a:cs typeface="Arial"/>
              </a:rPr>
              <a:t>dimensión</a:t>
            </a:r>
            <a:endParaRPr sz="3000">
              <a:latin typeface="Arial"/>
              <a:cs typeface="Arial"/>
            </a:endParaRPr>
          </a:p>
          <a:p>
            <a:pPr marL="1329690" marR="5080" indent="-1317625">
              <a:lnSpc>
                <a:spcPts val="1800"/>
              </a:lnSpc>
              <a:spcBef>
                <a:spcPts val="1345"/>
              </a:spcBef>
            </a:pPr>
            <a:r>
              <a:rPr sz="1450" i="1" spc="-70" dirty="0">
                <a:solidFill>
                  <a:srgbClr val="595959"/>
                </a:solidFill>
                <a:latin typeface="Arial"/>
                <a:cs typeface="Arial"/>
              </a:rPr>
              <a:t>U</a:t>
            </a:r>
            <a:r>
              <a:rPr sz="1550" i="1" spc="-70" dirty="0">
                <a:solidFill>
                  <a:srgbClr val="595959"/>
                </a:solidFill>
                <a:latin typeface="Arial"/>
                <a:cs typeface="Arial"/>
              </a:rPr>
              <a:t>na </a:t>
            </a:r>
            <a:r>
              <a:rPr sz="1550" i="1" spc="-25" dirty="0">
                <a:solidFill>
                  <a:srgbClr val="595959"/>
                </a:solidFill>
                <a:latin typeface="Arial"/>
                <a:cs typeface="Arial"/>
              </a:rPr>
              <a:t>mirada </a:t>
            </a:r>
            <a:r>
              <a:rPr sz="1550" i="1" spc="-85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1550" i="1" spc="20" dirty="0">
                <a:solidFill>
                  <a:srgbClr val="595959"/>
                </a:solidFill>
                <a:latin typeface="Arial"/>
                <a:cs typeface="Arial"/>
              </a:rPr>
              <a:t>lo </a:t>
            </a:r>
            <a:r>
              <a:rPr sz="1550" i="1" spc="-5" dirty="0">
                <a:solidFill>
                  <a:srgbClr val="595959"/>
                </a:solidFill>
                <a:latin typeface="Arial"/>
                <a:cs typeface="Arial"/>
              </a:rPr>
              <a:t>que </a:t>
            </a:r>
            <a:r>
              <a:rPr sz="1550" i="1" spc="-35" dirty="0">
                <a:solidFill>
                  <a:srgbClr val="595959"/>
                </a:solidFill>
                <a:latin typeface="Arial"/>
                <a:cs typeface="Arial"/>
              </a:rPr>
              <a:t>piensan los </a:t>
            </a:r>
            <a:r>
              <a:rPr sz="1550" i="1" spc="-30" dirty="0">
                <a:solidFill>
                  <a:srgbClr val="595959"/>
                </a:solidFill>
                <a:latin typeface="Arial"/>
                <a:cs typeface="Arial"/>
              </a:rPr>
              <a:t>líderes </a:t>
            </a:r>
            <a:r>
              <a:rPr sz="1550" i="1" spc="10" dirty="0">
                <a:solidFill>
                  <a:srgbClr val="595959"/>
                </a:solidFill>
                <a:latin typeface="Arial"/>
                <a:cs typeface="Arial"/>
              </a:rPr>
              <a:t>de</a:t>
            </a:r>
            <a:r>
              <a:rPr sz="1550" i="1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50" i="1" spc="-15" dirty="0">
                <a:solidFill>
                  <a:srgbClr val="595959"/>
                </a:solidFill>
                <a:latin typeface="Arial"/>
                <a:cs typeface="Arial"/>
              </a:rPr>
              <a:t>diferentes  </a:t>
            </a:r>
            <a:r>
              <a:rPr sz="1550" i="1" spc="-40" dirty="0">
                <a:solidFill>
                  <a:srgbClr val="595959"/>
                </a:solidFill>
                <a:latin typeface="Arial"/>
                <a:cs typeface="Arial"/>
              </a:rPr>
              <a:t>sectores </a:t>
            </a:r>
            <a:r>
              <a:rPr sz="1550" i="1" spc="-30" dirty="0">
                <a:solidFill>
                  <a:srgbClr val="595959"/>
                </a:solidFill>
                <a:latin typeface="Arial"/>
                <a:cs typeface="Arial"/>
              </a:rPr>
              <a:t>en</a:t>
            </a:r>
            <a:r>
              <a:rPr sz="1550" i="1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50" i="1" spc="-5" dirty="0">
                <a:solidFill>
                  <a:srgbClr val="595959"/>
                </a:solidFill>
                <a:latin typeface="Arial"/>
                <a:cs typeface="Arial"/>
              </a:rPr>
              <a:t>Colombia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49927" y="149707"/>
            <a:ext cx="4032885" cy="4754880"/>
          </a:xfrm>
          <a:custGeom>
            <a:avLst/>
            <a:gdLst/>
            <a:ahLst/>
            <a:cxnLst/>
            <a:rect l="l" t="t" r="r" b="b"/>
            <a:pathLst>
              <a:path w="4032884" h="4754880">
                <a:moveTo>
                  <a:pt x="0" y="0"/>
                </a:moveTo>
                <a:lnTo>
                  <a:pt x="4032440" y="0"/>
                </a:lnTo>
                <a:lnTo>
                  <a:pt x="4032440" y="4754877"/>
                </a:lnTo>
                <a:lnTo>
                  <a:pt x="0" y="4754877"/>
                </a:lnTo>
                <a:lnTo>
                  <a:pt x="0" y="0"/>
                </a:lnTo>
                <a:close/>
              </a:path>
            </a:pathLst>
          </a:custGeom>
          <a:solidFill>
            <a:srgbClr val="ECF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49927" y="143357"/>
            <a:ext cx="0" cy="4780280"/>
          </a:xfrm>
          <a:custGeom>
            <a:avLst/>
            <a:gdLst/>
            <a:ahLst/>
            <a:cxnLst/>
            <a:rect l="l" t="t" r="r" b="b"/>
            <a:pathLst>
              <a:path h="4780280">
                <a:moveTo>
                  <a:pt x="0" y="0"/>
                </a:moveTo>
                <a:lnTo>
                  <a:pt x="0" y="478028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82379" y="143357"/>
            <a:ext cx="0" cy="4780280"/>
          </a:xfrm>
          <a:custGeom>
            <a:avLst/>
            <a:gdLst/>
            <a:ahLst/>
            <a:cxnLst/>
            <a:rect l="l" t="t" r="r" b="b"/>
            <a:pathLst>
              <a:path h="4780280">
                <a:moveTo>
                  <a:pt x="0" y="0"/>
                </a:moveTo>
                <a:lnTo>
                  <a:pt x="0" y="478028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43577" y="143357"/>
            <a:ext cx="4045585" cy="12700"/>
          </a:xfrm>
          <a:custGeom>
            <a:avLst/>
            <a:gdLst/>
            <a:ahLst/>
            <a:cxnLst/>
            <a:rect l="l" t="t" r="r" b="b"/>
            <a:pathLst>
              <a:path w="4045584" h="12700">
                <a:moveTo>
                  <a:pt x="0" y="0"/>
                </a:moveTo>
                <a:lnTo>
                  <a:pt x="4045152" y="0"/>
                </a:lnTo>
                <a:lnTo>
                  <a:pt x="4045152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43577" y="4904590"/>
            <a:ext cx="4045585" cy="0"/>
          </a:xfrm>
          <a:custGeom>
            <a:avLst/>
            <a:gdLst/>
            <a:ahLst/>
            <a:cxnLst/>
            <a:rect l="l" t="t" r="r" b="b"/>
            <a:pathLst>
              <a:path w="4045584">
                <a:moveTo>
                  <a:pt x="0" y="0"/>
                </a:moveTo>
                <a:lnTo>
                  <a:pt x="404515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05807" y="314807"/>
            <a:ext cx="3926204" cy="458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Regulación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  <a:buAutoNum type="arabicParenR"/>
              <a:tabLst>
                <a:tab pos="247650" algn="l"/>
              </a:tabLst>
            </a:pPr>
            <a:r>
              <a:rPr sz="1200" spc="-35" dirty="0">
                <a:latin typeface="Arial"/>
                <a:cs typeface="Arial"/>
              </a:rPr>
              <a:t>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45" dirty="0">
                <a:latin typeface="Arial"/>
                <a:cs typeface="Arial"/>
              </a:rPr>
              <a:t>JSA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aplica </a:t>
            </a:r>
            <a:r>
              <a:rPr sz="1200" dirty="0">
                <a:latin typeface="Arial"/>
                <a:cs typeface="Arial"/>
              </a:rPr>
              <a:t>políticas, </a:t>
            </a:r>
            <a:r>
              <a:rPr sz="1200" spc="-15" dirty="0">
                <a:latin typeface="Arial"/>
                <a:cs typeface="Arial"/>
              </a:rPr>
              <a:t>mecanismos</a:t>
            </a:r>
            <a:r>
              <a:rPr sz="1200" spc="27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1400"/>
              </a:lnSpc>
              <a:spcBef>
                <a:spcPts val="140"/>
              </a:spcBef>
            </a:pPr>
            <a:r>
              <a:rPr sz="1200" spc="15" dirty="0">
                <a:latin typeface="Arial"/>
                <a:cs typeface="Arial"/>
              </a:rPr>
              <a:t>procedimientos </a:t>
            </a:r>
            <a:r>
              <a:rPr sz="1200" spc="20" dirty="0">
                <a:latin typeface="Arial"/>
                <a:cs typeface="Arial"/>
              </a:rPr>
              <a:t>que </a:t>
            </a:r>
            <a:r>
              <a:rPr sz="1200" spc="5" dirty="0">
                <a:latin typeface="Arial"/>
                <a:cs typeface="Arial"/>
              </a:rPr>
              <a:t>promueven </a:t>
            </a:r>
            <a:r>
              <a:rPr sz="1200" spc="20" dirty="0">
                <a:latin typeface="Arial"/>
                <a:cs typeface="Arial"/>
              </a:rPr>
              <a:t>que </a:t>
            </a:r>
            <a:r>
              <a:rPr sz="1200" spc="15" dirty="0">
                <a:latin typeface="Arial"/>
                <a:cs typeface="Arial"/>
              </a:rPr>
              <a:t>ninguno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60" dirty="0">
                <a:latin typeface="Arial"/>
                <a:cs typeface="Arial"/>
              </a:rPr>
              <a:t>sus  </a:t>
            </a:r>
            <a:r>
              <a:rPr sz="1200" spc="-15" dirty="0">
                <a:latin typeface="Arial"/>
                <a:cs typeface="Arial"/>
              </a:rPr>
              <a:t>actores </a:t>
            </a:r>
            <a:r>
              <a:rPr sz="1200" spc="40" dirty="0">
                <a:latin typeface="Arial"/>
                <a:cs typeface="Arial"/>
              </a:rPr>
              <a:t>o </a:t>
            </a:r>
            <a:r>
              <a:rPr sz="1200" spc="5" dirty="0">
                <a:latin typeface="Arial"/>
                <a:cs typeface="Arial"/>
              </a:rPr>
              <a:t>negocios </a:t>
            </a:r>
            <a:r>
              <a:rPr sz="1200" spc="-45" dirty="0">
                <a:latin typeface="Arial"/>
                <a:cs typeface="Arial"/>
              </a:rPr>
              <a:t>se </a:t>
            </a:r>
            <a:r>
              <a:rPr sz="1200" dirty="0">
                <a:latin typeface="Arial"/>
                <a:cs typeface="Arial"/>
              </a:rPr>
              <a:t>involucren </a:t>
            </a:r>
            <a:r>
              <a:rPr sz="1200" spc="-5" dirty="0">
                <a:latin typeface="Arial"/>
                <a:cs typeface="Arial"/>
              </a:rPr>
              <a:t>en </a:t>
            </a:r>
            <a:r>
              <a:rPr sz="1200" spc="-40" dirty="0">
                <a:latin typeface="Arial"/>
                <a:cs typeface="Arial"/>
              </a:rPr>
              <a:t>casos </a:t>
            </a:r>
            <a:r>
              <a:rPr sz="1200" spc="30" dirty="0">
                <a:latin typeface="Arial"/>
                <a:cs typeface="Arial"/>
              </a:rPr>
              <a:t>de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corrupción.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1400"/>
              </a:lnSpc>
              <a:spcBef>
                <a:spcPts val="100"/>
              </a:spcBef>
              <a:buAutoNum type="arabicParenR" startAt="2"/>
              <a:tabLst>
                <a:tab pos="229870" algn="l"/>
              </a:tabLst>
            </a:pPr>
            <a:r>
              <a:rPr sz="1200" spc="-40" dirty="0">
                <a:latin typeface="Arial"/>
                <a:cs typeface="Arial"/>
              </a:rPr>
              <a:t>Los </a:t>
            </a:r>
            <a:r>
              <a:rPr sz="1200" spc="-10" dirty="0">
                <a:latin typeface="Arial"/>
                <a:cs typeface="Arial"/>
              </a:rPr>
              <a:t>empresarios </a:t>
            </a:r>
            <a:r>
              <a:rPr sz="1200" spc="25" dirty="0">
                <a:latin typeface="Arial"/>
                <a:cs typeface="Arial"/>
              </a:rPr>
              <a:t>del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-15" dirty="0">
                <a:latin typeface="Arial"/>
                <a:cs typeface="Arial"/>
              </a:rPr>
              <a:t>están </a:t>
            </a:r>
            <a:r>
              <a:rPr sz="1200" dirty="0">
                <a:latin typeface="Arial"/>
                <a:cs typeface="Arial"/>
              </a:rPr>
              <a:t>preparados </a:t>
            </a:r>
            <a:r>
              <a:rPr sz="1200" spc="-10" dirty="0">
                <a:latin typeface="Arial"/>
                <a:cs typeface="Arial"/>
              </a:rPr>
              <a:t>para  </a:t>
            </a:r>
            <a:r>
              <a:rPr sz="1200" dirty="0">
                <a:latin typeface="Arial"/>
                <a:cs typeface="Arial"/>
              </a:rPr>
              <a:t>identificar, </a:t>
            </a:r>
            <a:r>
              <a:rPr sz="1200" spc="20" dirty="0">
                <a:latin typeface="Arial"/>
                <a:cs typeface="Arial"/>
              </a:rPr>
              <a:t>mitigar </a:t>
            </a:r>
            <a:r>
              <a:rPr sz="1200" spc="-25" dirty="0">
                <a:latin typeface="Arial"/>
                <a:cs typeface="Arial"/>
              </a:rPr>
              <a:t>y </a:t>
            </a:r>
            <a:r>
              <a:rPr sz="1200" spc="10" dirty="0">
                <a:latin typeface="Arial"/>
                <a:cs typeface="Arial"/>
              </a:rPr>
              <a:t>monitorear </a:t>
            </a:r>
            <a:r>
              <a:rPr sz="1200" spc="-10" dirty="0">
                <a:latin typeface="Arial"/>
                <a:cs typeface="Arial"/>
              </a:rPr>
              <a:t>situaciones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5" dirty="0">
                <a:latin typeface="Arial"/>
                <a:cs typeface="Arial"/>
              </a:rPr>
              <a:t>riesgo  </a:t>
            </a:r>
            <a:r>
              <a:rPr sz="1200" spc="10" dirty="0">
                <a:latin typeface="Arial"/>
                <a:cs typeface="Arial"/>
              </a:rPr>
              <a:t>legal </a:t>
            </a:r>
            <a:r>
              <a:rPr sz="1200" spc="-25" dirty="0">
                <a:latin typeface="Arial"/>
                <a:cs typeface="Arial"/>
              </a:rPr>
              <a:t>y </a:t>
            </a:r>
            <a:r>
              <a:rPr sz="1200" spc="15" dirty="0">
                <a:latin typeface="Arial"/>
                <a:cs typeface="Arial"/>
              </a:rPr>
              <a:t>regulatorio </a:t>
            </a:r>
            <a:r>
              <a:rPr sz="1200" spc="-5" dirty="0">
                <a:latin typeface="Arial"/>
                <a:cs typeface="Arial"/>
              </a:rPr>
              <a:t>en </a:t>
            </a:r>
            <a:r>
              <a:rPr sz="1200" spc="-60" dirty="0">
                <a:latin typeface="Arial"/>
                <a:cs typeface="Arial"/>
              </a:rPr>
              <a:t>sus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negocios.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1400"/>
              </a:lnSpc>
              <a:spcBef>
                <a:spcPts val="100"/>
              </a:spcBef>
              <a:buAutoNum type="arabicParenR" startAt="2"/>
              <a:tabLst>
                <a:tab pos="201295" algn="l"/>
              </a:tabLst>
            </a:pPr>
            <a:r>
              <a:rPr sz="1200" spc="-35" dirty="0">
                <a:latin typeface="Arial"/>
                <a:cs typeface="Arial"/>
              </a:rPr>
              <a:t>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45" dirty="0">
                <a:latin typeface="Arial"/>
                <a:cs typeface="Arial"/>
              </a:rPr>
              <a:t>JSA </a:t>
            </a:r>
            <a:r>
              <a:rPr sz="1200" spc="5" dirty="0">
                <a:latin typeface="Arial"/>
                <a:cs typeface="Arial"/>
              </a:rPr>
              <a:t>mantiene </a:t>
            </a:r>
            <a:r>
              <a:rPr sz="1200" dirty="0">
                <a:latin typeface="Arial"/>
                <a:cs typeface="Arial"/>
              </a:rPr>
              <a:t>políticas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10" dirty="0">
                <a:latin typeface="Arial"/>
                <a:cs typeface="Arial"/>
              </a:rPr>
              <a:t>transparencia  </a:t>
            </a:r>
            <a:r>
              <a:rPr sz="1200" spc="-5" dirty="0">
                <a:latin typeface="Arial"/>
                <a:cs typeface="Arial"/>
              </a:rPr>
              <a:t>en </a:t>
            </a:r>
            <a:r>
              <a:rPr sz="1200" spc="5" dirty="0">
                <a:latin typeface="Arial"/>
                <a:cs typeface="Arial"/>
              </a:rPr>
              <a:t>todas </a:t>
            </a:r>
            <a:r>
              <a:rPr sz="1200" spc="-60" dirty="0">
                <a:latin typeface="Arial"/>
                <a:cs typeface="Arial"/>
              </a:rPr>
              <a:t>sus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transacciones.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420"/>
              </a:lnSpc>
              <a:spcBef>
                <a:spcPts val="1420"/>
              </a:spcBef>
            </a:pPr>
            <a:r>
              <a:rPr sz="1200" spc="-15" dirty="0">
                <a:latin typeface="Arial"/>
                <a:cs typeface="Arial"/>
              </a:rPr>
              <a:t>Veracidad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420"/>
              </a:lnSpc>
            </a:pPr>
            <a:r>
              <a:rPr sz="1200" spc="-45" dirty="0">
                <a:latin typeface="Arial"/>
                <a:cs typeface="Arial"/>
              </a:rPr>
              <a:t>1) </a:t>
            </a:r>
            <a:r>
              <a:rPr sz="1200" spc="-60" dirty="0">
                <a:latin typeface="Arial"/>
                <a:cs typeface="Arial"/>
              </a:rPr>
              <a:t>La </a:t>
            </a:r>
            <a:r>
              <a:rPr sz="1200" spc="10" dirty="0">
                <a:latin typeface="Arial"/>
                <a:cs typeface="Arial"/>
              </a:rPr>
              <a:t>información </a:t>
            </a:r>
            <a:r>
              <a:rPr sz="1200" spc="20" dirty="0">
                <a:latin typeface="Arial"/>
                <a:cs typeface="Arial"/>
              </a:rPr>
              <a:t>disponible </a:t>
            </a:r>
            <a:r>
              <a:rPr sz="1200" spc="-5" dirty="0">
                <a:latin typeface="Arial"/>
                <a:cs typeface="Arial"/>
              </a:rPr>
              <a:t>sobre </a:t>
            </a:r>
            <a:r>
              <a:rPr sz="1200" spc="10" dirty="0">
                <a:latin typeface="Arial"/>
                <a:cs typeface="Arial"/>
              </a:rPr>
              <a:t>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45" dirty="0">
                <a:latin typeface="Arial"/>
                <a:cs typeface="Arial"/>
              </a:rPr>
              <a:t>JSA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es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0"/>
              </a:spcBef>
            </a:pPr>
            <a:r>
              <a:rPr sz="1200" spc="15" dirty="0">
                <a:latin typeface="Arial"/>
                <a:cs typeface="Arial"/>
              </a:rPr>
              <a:t>pública </a:t>
            </a:r>
            <a:r>
              <a:rPr sz="1200" spc="-25" dirty="0">
                <a:latin typeface="Arial"/>
                <a:cs typeface="Arial"/>
              </a:rPr>
              <a:t>y</a:t>
            </a:r>
            <a:r>
              <a:rPr sz="1200" spc="-20" dirty="0">
                <a:latin typeface="Arial"/>
                <a:cs typeface="Arial"/>
              </a:rPr>
              <a:t> clara.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360"/>
              </a:spcBef>
            </a:pPr>
            <a:r>
              <a:rPr sz="1200" spc="-10" dirty="0">
                <a:latin typeface="Arial"/>
                <a:cs typeface="Arial"/>
              </a:rPr>
              <a:t>Respeto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0699"/>
              </a:lnSpc>
              <a:spcBef>
                <a:spcPts val="50"/>
              </a:spcBef>
              <a:buAutoNum type="arabicParenR"/>
              <a:tabLst>
                <a:tab pos="224790" algn="l"/>
              </a:tabLst>
            </a:pPr>
            <a:r>
              <a:rPr sz="1200" spc="-40" dirty="0">
                <a:latin typeface="Arial"/>
                <a:cs typeface="Arial"/>
              </a:rPr>
              <a:t>Los </a:t>
            </a:r>
            <a:r>
              <a:rPr sz="1200" spc="-20" dirty="0">
                <a:latin typeface="Arial"/>
                <a:cs typeface="Arial"/>
              </a:rPr>
              <a:t>usuarios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10" dirty="0">
                <a:latin typeface="Arial"/>
                <a:cs typeface="Arial"/>
              </a:rPr>
              <a:t>los </a:t>
            </a:r>
            <a:r>
              <a:rPr sz="1200" spc="-45" dirty="0">
                <a:latin typeface="Arial"/>
                <a:cs typeface="Arial"/>
              </a:rPr>
              <a:t>JSA </a:t>
            </a:r>
            <a:r>
              <a:rPr sz="1200" spc="15" dirty="0">
                <a:latin typeface="Arial"/>
                <a:cs typeface="Arial"/>
              </a:rPr>
              <a:t>entienden </a:t>
            </a:r>
            <a:r>
              <a:rPr sz="1200" spc="-25" dirty="0">
                <a:latin typeface="Arial"/>
                <a:cs typeface="Arial"/>
              </a:rPr>
              <a:t>cuáles </a:t>
            </a:r>
            <a:r>
              <a:rPr sz="1200" spc="-15" dirty="0">
                <a:latin typeface="Arial"/>
                <a:cs typeface="Arial"/>
              </a:rPr>
              <a:t>son </a:t>
            </a:r>
            <a:r>
              <a:rPr sz="1200" spc="-60" dirty="0">
                <a:latin typeface="Arial"/>
                <a:cs typeface="Arial"/>
              </a:rPr>
              <a:t>sus  </a:t>
            </a:r>
            <a:r>
              <a:rPr sz="1200" spc="-5" dirty="0">
                <a:latin typeface="Arial"/>
                <a:cs typeface="Arial"/>
              </a:rPr>
              <a:t>derechos </a:t>
            </a:r>
            <a:r>
              <a:rPr sz="1200" spc="-25" dirty="0">
                <a:latin typeface="Arial"/>
                <a:cs typeface="Arial"/>
              </a:rPr>
              <a:t>y </a:t>
            </a:r>
            <a:r>
              <a:rPr sz="1200" spc="10" dirty="0">
                <a:latin typeface="Arial"/>
                <a:cs typeface="Arial"/>
              </a:rPr>
              <a:t>obligaciones </a:t>
            </a:r>
            <a:r>
              <a:rPr sz="1200" spc="-15" dirty="0">
                <a:latin typeface="Arial"/>
                <a:cs typeface="Arial"/>
              </a:rPr>
              <a:t>al hacer uso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10" dirty="0">
                <a:latin typeface="Arial"/>
                <a:cs typeface="Arial"/>
              </a:rPr>
              <a:t>los </a:t>
            </a:r>
            <a:r>
              <a:rPr sz="1200" spc="-15" dirty="0">
                <a:latin typeface="Arial"/>
                <a:cs typeface="Arial"/>
              </a:rPr>
              <a:t>servicios </a:t>
            </a:r>
            <a:r>
              <a:rPr sz="1200" spc="-25" dirty="0">
                <a:latin typeface="Arial"/>
                <a:cs typeface="Arial"/>
              </a:rPr>
              <a:t>y  </a:t>
            </a:r>
            <a:r>
              <a:rPr sz="1200" spc="15" dirty="0">
                <a:latin typeface="Arial"/>
                <a:cs typeface="Arial"/>
              </a:rPr>
              <a:t>productos </a:t>
            </a:r>
            <a:r>
              <a:rPr sz="1200" spc="20" dirty="0">
                <a:latin typeface="Arial"/>
                <a:cs typeface="Arial"/>
              </a:rPr>
              <a:t>que </a:t>
            </a:r>
            <a:r>
              <a:rPr sz="1200" dirty="0">
                <a:latin typeface="Arial"/>
                <a:cs typeface="Arial"/>
              </a:rPr>
              <a:t>ofrece </a:t>
            </a:r>
            <a:r>
              <a:rPr sz="1200" spc="10" dirty="0">
                <a:latin typeface="Arial"/>
                <a:cs typeface="Arial"/>
              </a:rPr>
              <a:t>el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sector.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1400"/>
              </a:lnSpc>
              <a:spcBef>
                <a:spcPts val="40"/>
              </a:spcBef>
              <a:buAutoNum type="arabicParenR"/>
              <a:tabLst>
                <a:tab pos="200025" algn="l"/>
              </a:tabLst>
            </a:pPr>
            <a:r>
              <a:rPr sz="1200" spc="-40" dirty="0">
                <a:latin typeface="Arial"/>
                <a:cs typeface="Arial"/>
              </a:rPr>
              <a:t>Los </a:t>
            </a:r>
            <a:r>
              <a:rPr sz="1200" spc="-5" dirty="0">
                <a:latin typeface="Arial"/>
                <a:cs typeface="Arial"/>
              </a:rPr>
              <a:t>ciudadanos </a:t>
            </a:r>
            <a:r>
              <a:rPr sz="1200" spc="10" dirty="0">
                <a:latin typeface="Arial"/>
                <a:cs typeface="Arial"/>
              </a:rPr>
              <a:t>perciben </a:t>
            </a:r>
            <a:r>
              <a:rPr sz="1200" spc="-15" dirty="0">
                <a:latin typeface="Arial"/>
                <a:cs typeface="Arial"/>
              </a:rPr>
              <a:t>al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30" dirty="0">
                <a:latin typeface="Arial"/>
                <a:cs typeface="Arial"/>
              </a:rPr>
              <a:t>de </a:t>
            </a:r>
            <a:r>
              <a:rPr sz="1200" spc="-45" dirty="0">
                <a:latin typeface="Arial"/>
                <a:cs typeface="Arial"/>
              </a:rPr>
              <a:t>JSA </a:t>
            </a:r>
            <a:r>
              <a:rPr sz="1200" spc="20" dirty="0">
                <a:latin typeface="Arial"/>
                <a:cs typeface="Arial"/>
              </a:rPr>
              <a:t>como </a:t>
            </a:r>
            <a:r>
              <a:rPr sz="1200" spc="-15" dirty="0">
                <a:latin typeface="Arial"/>
                <a:cs typeface="Arial"/>
              </a:rPr>
              <a:t>una  </a:t>
            </a:r>
            <a:r>
              <a:rPr sz="1200" dirty="0">
                <a:latin typeface="Arial"/>
                <a:cs typeface="Arial"/>
              </a:rPr>
              <a:t>industria </a:t>
            </a:r>
            <a:r>
              <a:rPr sz="1200" spc="10" dirty="0">
                <a:latin typeface="Arial"/>
                <a:cs typeface="Arial"/>
              </a:rPr>
              <a:t>legal </a:t>
            </a:r>
            <a:r>
              <a:rPr sz="1200" spc="-25" dirty="0">
                <a:latin typeface="Arial"/>
                <a:cs typeface="Arial"/>
              </a:rPr>
              <a:t>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regulada.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200" spc="10" dirty="0">
                <a:latin typeface="Arial"/>
                <a:cs typeface="Arial"/>
              </a:rPr>
              <a:t>Conducta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ética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1400"/>
              </a:lnSpc>
              <a:spcBef>
                <a:spcPts val="140"/>
              </a:spcBef>
            </a:pPr>
            <a:r>
              <a:rPr sz="1200" spc="-45" dirty="0">
                <a:latin typeface="Arial"/>
                <a:cs typeface="Arial"/>
              </a:rPr>
              <a:t>1) </a:t>
            </a:r>
            <a:r>
              <a:rPr sz="1200" spc="-70" dirty="0">
                <a:latin typeface="Arial"/>
                <a:cs typeface="Arial"/>
              </a:rPr>
              <a:t>Las </a:t>
            </a:r>
            <a:r>
              <a:rPr sz="1200" spc="-15" dirty="0">
                <a:latin typeface="Arial"/>
                <a:cs typeface="Arial"/>
              </a:rPr>
              <a:t>personas </a:t>
            </a:r>
            <a:r>
              <a:rPr sz="1200" spc="-10" dirty="0">
                <a:latin typeface="Arial"/>
                <a:cs typeface="Arial"/>
              </a:rPr>
              <a:t>creen </a:t>
            </a:r>
            <a:r>
              <a:rPr sz="1200" spc="20" dirty="0">
                <a:latin typeface="Arial"/>
                <a:cs typeface="Arial"/>
              </a:rPr>
              <a:t>que </a:t>
            </a:r>
            <a:r>
              <a:rPr sz="1200" spc="-10" dirty="0">
                <a:latin typeface="Arial"/>
                <a:cs typeface="Arial"/>
              </a:rPr>
              <a:t>los empresarios </a:t>
            </a:r>
            <a:r>
              <a:rPr sz="1200" spc="25" dirty="0">
                <a:latin typeface="Arial"/>
                <a:cs typeface="Arial"/>
              </a:rPr>
              <a:t>del </a:t>
            </a:r>
            <a:r>
              <a:rPr sz="1200" spc="-5" dirty="0">
                <a:latin typeface="Arial"/>
                <a:cs typeface="Arial"/>
              </a:rPr>
              <a:t>sector </a:t>
            </a:r>
            <a:r>
              <a:rPr sz="1200" spc="30" dirty="0">
                <a:latin typeface="Arial"/>
                <a:cs typeface="Arial"/>
              </a:rPr>
              <a:t>de  </a:t>
            </a:r>
            <a:r>
              <a:rPr sz="1200" spc="-45" dirty="0">
                <a:latin typeface="Arial"/>
                <a:cs typeface="Arial"/>
              </a:rPr>
              <a:t>JSA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presentan conductas </a:t>
            </a:r>
            <a:r>
              <a:rPr sz="1200" spc="40" dirty="0">
                <a:latin typeface="Arial"/>
                <a:cs typeface="Arial"/>
              </a:rPr>
              <a:t>o </a:t>
            </a:r>
            <a:r>
              <a:rPr sz="1200" spc="-10" dirty="0">
                <a:latin typeface="Arial"/>
                <a:cs typeface="Arial"/>
              </a:rPr>
              <a:t>prácticas </a:t>
            </a:r>
            <a:r>
              <a:rPr sz="1200" spc="-5" dirty="0">
                <a:latin typeface="Arial"/>
                <a:cs typeface="Arial"/>
              </a:rPr>
              <a:t>antiéticas, </a:t>
            </a:r>
            <a:r>
              <a:rPr sz="1200" spc="-10" dirty="0">
                <a:latin typeface="Arial"/>
                <a:cs typeface="Arial"/>
              </a:rPr>
              <a:t>tales  </a:t>
            </a:r>
            <a:r>
              <a:rPr sz="1200" spc="20" dirty="0">
                <a:latin typeface="Arial"/>
                <a:cs typeface="Arial"/>
              </a:rPr>
              <a:t>como </a:t>
            </a:r>
            <a:r>
              <a:rPr sz="1200" spc="-15" dirty="0">
                <a:latin typeface="Arial"/>
                <a:cs typeface="Arial"/>
              </a:rPr>
              <a:t>la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corrupción.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7487" y="1512925"/>
            <a:ext cx="1924392" cy="1558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8690" y="1721992"/>
            <a:ext cx="85598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89535" algn="l"/>
              </a:tabLst>
            </a:pPr>
            <a:r>
              <a:rPr sz="1200" spc="-10" dirty="0">
                <a:latin typeface="Arial"/>
                <a:cs typeface="Arial"/>
              </a:rPr>
              <a:t>Regulación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buSzPct val="91666"/>
              <a:buChar char="•"/>
              <a:tabLst>
                <a:tab pos="89535" algn="l"/>
              </a:tabLst>
            </a:pPr>
            <a:r>
              <a:rPr sz="1200" spc="-15" dirty="0">
                <a:latin typeface="Arial"/>
                <a:cs typeface="Arial"/>
              </a:rPr>
              <a:t>Veracidad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buSzPct val="91666"/>
              <a:buChar char="•"/>
              <a:tabLst>
                <a:tab pos="89535" algn="l"/>
              </a:tabLst>
            </a:pPr>
            <a:r>
              <a:rPr sz="1200" spc="-10" dirty="0">
                <a:latin typeface="Arial"/>
                <a:cs typeface="Arial"/>
              </a:rPr>
              <a:t>Respeto</a:t>
            </a:r>
            <a:endParaRPr sz="1200">
              <a:latin typeface="Arial"/>
              <a:cs typeface="Arial"/>
            </a:endParaRPr>
          </a:p>
          <a:p>
            <a:pPr marL="12700" marR="95250">
              <a:lnSpc>
                <a:spcPts val="1300"/>
              </a:lnSpc>
              <a:spcBef>
                <a:spcPts val="219"/>
              </a:spcBef>
              <a:buSzPct val="91666"/>
              <a:buChar char="•"/>
              <a:tabLst>
                <a:tab pos="89535" algn="l"/>
              </a:tabLst>
            </a:pPr>
            <a:r>
              <a:rPr sz="1200" spc="5" dirty="0">
                <a:latin typeface="Arial"/>
                <a:cs typeface="Arial"/>
              </a:rPr>
              <a:t>Conducta  ética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99704" y="1633448"/>
            <a:ext cx="2069871" cy="1766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29440" y="2253881"/>
            <a:ext cx="1112520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275" algn="ctr">
              <a:lnSpc>
                <a:spcPts val="1639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ts val="1700"/>
              </a:lnSpc>
            </a:pPr>
            <a:r>
              <a:rPr sz="1400" spc="-1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ranspa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encia 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Ética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5857" y="4091999"/>
            <a:ext cx="833119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latin typeface="Arial"/>
                <a:cs typeface="Arial"/>
              </a:rPr>
              <a:t>Liderado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por: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6595" y="4347434"/>
            <a:ext cx="1770056" cy="633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36697" y="4459864"/>
            <a:ext cx="1233106" cy="4629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32112" y="4089883"/>
            <a:ext cx="91948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latin typeface="Arial"/>
                <a:cs typeface="Arial"/>
              </a:rPr>
              <a:t>Elaborado</a:t>
            </a:r>
            <a:r>
              <a:rPr sz="1050" spc="-60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por: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38896" y="344855"/>
            <a:ext cx="28587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14" dirty="0">
                <a:latin typeface="Times New Roman"/>
                <a:cs typeface="Times New Roman"/>
              </a:rPr>
              <a:t>Preguntas </a:t>
            </a:r>
            <a:r>
              <a:rPr sz="2000" spc="135" dirty="0">
                <a:latin typeface="Times New Roman"/>
                <a:cs typeface="Times New Roman"/>
              </a:rPr>
              <a:t>por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dimensión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546147"/>
            <a:ext cx="948055" cy="5080"/>
          </a:xfrm>
          <a:custGeom>
            <a:avLst/>
            <a:gdLst/>
            <a:ahLst/>
            <a:cxnLst/>
            <a:rect l="l" t="t" r="r" b="b"/>
            <a:pathLst>
              <a:path w="948055" h="5079">
                <a:moveTo>
                  <a:pt x="0" y="4950"/>
                </a:moveTo>
                <a:lnTo>
                  <a:pt x="947471" y="0"/>
                </a:lnTo>
              </a:path>
            </a:pathLst>
          </a:custGeom>
          <a:ln w="952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15422" y="538429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724" y="1"/>
                </a:lnTo>
              </a:path>
            </a:pathLst>
          </a:custGeom>
          <a:ln w="952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6953" y="420230"/>
            <a:ext cx="235418" cy="2354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3692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1"/>
                </a:lnTo>
              </a:path>
            </a:pathLst>
          </a:custGeom>
          <a:ln w="9524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35400" y="186944"/>
            <a:ext cx="1663700" cy="1663700"/>
          </a:xfrm>
          <a:custGeom>
            <a:avLst/>
            <a:gdLst/>
            <a:ahLst/>
            <a:cxnLst/>
            <a:rect l="l" t="t" r="r" b="b"/>
            <a:pathLst>
              <a:path w="1663700" h="1663700">
                <a:moveTo>
                  <a:pt x="831850" y="0"/>
                </a:moveTo>
                <a:lnTo>
                  <a:pt x="782972" y="1412"/>
                </a:lnTo>
                <a:lnTo>
                  <a:pt x="734837" y="5596"/>
                </a:lnTo>
                <a:lnTo>
                  <a:pt x="687525" y="12475"/>
                </a:lnTo>
                <a:lnTo>
                  <a:pt x="641113" y="21970"/>
                </a:lnTo>
                <a:lnTo>
                  <a:pt x="595678" y="34003"/>
                </a:lnTo>
                <a:lnTo>
                  <a:pt x="551299" y="48496"/>
                </a:lnTo>
                <a:lnTo>
                  <a:pt x="508054" y="65372"/>
                </a:lnTo>
                <a:lnTo>
                  <a:pt x="466021" y="84551"/>
                </a:lnTo>
                <a:lnTo>
                  <a:pt x="425278" y="105957"/>
                </a:lnTo>
                <a:lnTo>
                  <a:pt x="385903" y="129511"/>
                </a:lnTo>
                <a:lnTo>
                  <a:pt x="347973" y="155134"/>
                </a:lnTo>
                <a:lnTo>
                  <a:pt x="311568" y="182750"/>
                </a:lnTo>
                <a:lnTo>
                  <a:pt x="276764" y="212280"/>
                </a:lnTo>
                <a:lnTo>
                  <a:pt x="243641" y="243646"/>
                </a:lnTo>
                <a:lnTo>
                  <a:pt x="212276" y="276770"/>
                </a:lnTo>
                <a:lnTo>
                  <a:pt x="182746" y="311573"/>
                </a:lnTo>
                <a:lnTo>
                  <a:pt x="155131" y="347979"/>
                </a:lnTo>
                <a:lnTo>
                  <a:pt x="129507" y="385908"/>
                </a:lnTo>
                <a:lnTo>
                  <a:pt x="105954" y="425283"/>
                </a:lnTo>
                <a:lnTo>
                  <a:pt x="84549" y="466027"/>
                </a:lnTo>
                <a:lnTo>
                  <a:pt x="65370" y="508059"/>
                </a:lnTo>
                <a:lnTo>
                  <a:pt x="48495" y="551304"/>
                </a:lnTo>
                <a:lnTo>
                  <a:pt x="34002" y="595682"/>
                </a:lnTo>
                <a:lnTo>
                  <a:pt x="21969" y="641117"/>
                </a:lnTo>
                <a:lnTo>
                  <a:pt x="12474" y="687528"/>
                </a:lnTo>
                <a:lnTo>
                  <a:pt x="5596" y="734840"/>
                </a:lnTo>
                <a:lnTo>
                  <a:pt x="1412" y="782973"/>
                </a:lnTo>
                <a:lnTo>
                  <a:pt x="0" y="831850"/>
                </a:lnTo>
                <a:lnTo>
                  <a:pt x="1412" y="880727"/>
                </a:lnTo>
                <a:lnTo>
                  <a:pt x="5596" y="928862"/>
                </a:lnTo>
                <a:lnTo>
                  <a:pt x="12474" y="976174"/>
                </a:lnTo>
                <a:lnTo>
                  <a:pt x="21969" y="1022586"/>
                </a:lnTo>
                <a:lnTo>
                  <a:pt x="34002" y="1068021"/>
                </a:lnTo>
                <a:lnTo>
                  <a:pt x="48495" y="1112400"/>
                </a:lnTo>
                <a:lnTo>
                  <a:pt x="65370" y="1155645"/>
                </a:lnTo>
                <a:lnTo>
                  <a:pt x="84549" y="1197678"/>
                </a:lnTo>
                <a:lnTo>
                  <a:pt x="105954" y="1238421"/>
                </a:lnTo>
                <a:lnTo>
                  <a:pt x="129507" y="1277796"/>
                </a:lnTo>
                <a:lnTo>
                  <a:pt x="155131" y="1315726"/>
                </a:lnTo>
                <a:lnTo>
                  <a:pt x="182746" y="1352131"/>
                </a:lnTo>
                <a:lnTo>
                  <a:pt x="212276" y="1386935"/>
                </a:lnTo>
                <a:lnTo>
                  <a:pt x="243641" y="1420058"/>
                </a:lnTo>
                <a:lnTo>
                  <a:pt x="276764" y="1451423"/>
                </a:lnTo>
                <a:lnTo>
                  <a:pt x="311568" y="1480953"/>
                </a:lnTo>
                <a:lnTo>
                  <a:pt x="347973" y="1508568"/>
                </a:lnTo>
                <a:lnTo>
                  <a:pt x="385903" y="1534192"/>
                </a:lnTo>
                <a:lnTo>
                  <a:pt x="425278" y="1557745"/>
                </a:lnTo>
                <a:lnTo>
                  <a:pt x="466021" y="1579150"/>
                </a:lnTo>
                <a:lnTo>
                  <a:pt x="508054" y="1598329"/>
                </a:lnTo>
                <a:lnTo>
                  <a:pt x="551299" y="1615204"/>
                </a:lnTo>
                <a:lnTo>
                  <a:pt x="595678" y="1629697"/>
                </a:lnTo>
                <a:lnTo>
                  <a:pt x="641113" y="1641730"/>
                </a:lnTo>
                <a:lnTo>
                  <a:pt x="687525" y="1651225"/>
                </a:lnTo>
                <a:lnTo>
                  <a:pt x="734837" y="1658103"/>
                </a:lnTo>
                <a:lnTo>
                  <a:pt x="782972" y="1662287"/>
                </a:lnTo>
                <a:lnTo>
                  <a:pt x="831850" y="1663700"/>
                </a:lnTo>
                <a:lnTo>
                  <a:pt x="880727" y="1662287"/>
                </a:lnTo>
                <a:lnTo>
                  <a:pt x="928862" y="1658103"/>
                </a:lnTo>
                <a:lnTo>
                  <a:pt x="976174" y="1651225"/>
                </a:lnTo>
                <a:lnTo>
                  <a:pt x="1022586" y="1641730"/>
                </a:lnTo>
                <a:lnTo>
                  <a:pt x="1068021" y="1629697"/>
                </a:lnTo>
                <a:lnTo>
                  <a:pt x="1112400" y="1615204"/>
                </a:lnTo>
                <a:lnTo>
                  <a:pt x="1155645" y="1598329"/>
                </a:lnTo>
                <a:lnTo>
                  <a:pt x="1197678" y="1579150"/>
                </a:lnTo>
                <a:lnTo>
                  <a:pt x="1238421" y="1557745"/>
                </a:lnTo>
                <a:lnTo>
                  <a:pt x="1277796" y="1534192"/>
                </a:lnTo>
                <a:lnTo>
                  <a:pt x="1315726" y="1508568"/>
                </a:lnTo>
                <a:lnTo>
                  <a:pt x="1352131" y="1480953"/>
                </a:lnTo>
                <a:lnTo>
                  <a:pt x="1386935" y="1451423"/>
                </a:lnTo>
                <a:lnTo>
                  <a:pt x="1420058" y="1420058"/>
                </a:lnTo>
                <a:lnTo>
                  <a:pt x="1451423" y="1386935"/>
                </a:lnTo>
                <a:lnTo>
                  <a:pt x="1480953" y="1352131"/>
                </a:lnTo>
                <a:lnTo>
                  <a:pt x="1508568" y="1315726"/>
                </a:lnTo>
                <a:lnTo>
                  <a:pt x="1534192" y="1277796"/>
                </a:lnTo>
                <a:lnTo>
                  <a:pt x="1557745" y="1238421"/>
                </a:lnTo>
                <a:lnTo>
                  <a:pt x="1579150" y="1197678"/>
                </a:lnTo>
                <a:lnTo>
                  <a:pt x="1598329" y="1155645"/>
                </a:lnTo>
                <a:lnTo>
                  <a:pt x="1615204" y="1112400"/>
                </a:lnTo>
                <a:lnTo>
                  <a:pt x="1629697" y="1068021"/>
                </a:lnTo>
                <a:lnTo>
                  <a:pt x="1641730" y="1022586"/>
                </a:lnTo>
                <a:lnTo>
                  <a:pt x="1651225" y="976174"/>
                </a:lnTo>
                <a:lnTo>
                  <a:pt x="1658103" y="928862"/>
                </a:lnTo>
                <a:lnTo>
                  <a:pt x="1662287" y="880727"/>
                </a:lnTo>
                <a:lnTo>
                  <a:pt x="1663700" y="831850"/>
                </a:lnTo>
                <a:lnTo>
                  <a:pt x="1662287" y="782973"/>
                </a:lnTo>
                <a:lnTo>
                  <a:pt x="1658103" y="734840"/>
                </a:lnTo>
                <a:lnTo>
                  <a:pt x="1651225" y="687528"/>
                </a:lnTo>
                <a:lnTo>
                  <a:pt x="1641730" y="641117"/>
                </a:lnTo>
                <a:lnTo>
                  <a:pt x="1629697" y="595682"/>
                </a:lnTo>
                <a:lnTo>
                  <a:pt x="1615204" y="551304"/>
                </a:lnTo>
                <a:lnTo>
                  <a:pt x="1598329" y="508059"/>
                </a:lnTo>
                <a:lnTo>
                  <a:pt x="1579150" y="466027"/>
                </a:lnTo>
                <a:lnTo>
                  <a:pt x="1557745" y="425283"/>
                </a:lnTo>
                <a:lnTo>
                  <a:pt x="1534192" y="385908"/>
                </a:lnTo>
                <a:lnTo>
                  <a:pt x="1508568" y="347979"/>
                </a:lnTo>
                <a:lnTo>
                  <a:pt x="1480953" y="311573"/>
                </a:lnTo>
                <a:lnTo>
                  <a:pt x="1451423" y="276770"/>
                </a:lnTo>
                <a:lnTo>
                  <a:pt x="1420058" y="243646"/>
                </a:lnTo>
                <a:lnTo>
                  <a:pt x="1386935" y="212280"/>
                </a:lnTo>
                <a:lnTo>
                  <a:pt x="1352131" y="182750"/>
                </a:lnTo>
                <a:lnTo>
                  <a:pt x="1315726" y="155134"/>
                </a:lnTo>
                <a:lnTo>
                  <a:pt x="1277796" y="129511"/>
                </a:lnTo>
                <a:lnTo>
                  <a:pt x="1238421" y="105957"/>
                </a:lnTo>
                <a:lnTo>
                  <a:pt x="1197678" y="84551"/>
                </a:lnTo>
                <a:lnTo>
                  <a:pt x="1155645" y="65372"/>
                </a:lnTo>
                <a:lnTo>
                  <a:pt x="1112400" y="48496"/>
                </a:lnTo>
                <a:lnTo>
                  <a:pt x="1068021" y="34003"/>
                </a:lnTo>
                <a:lnTo>
                  <a:pt x="1022586" y="21970"/>
                </a:lnTo>
                <a:lnTo>
                  <a:pt x="976174" y="12475"/>
                </a:lnTo>
                <a:lnTo>
                  <a:pt x="928862" y="5596"/>
                </a:lnTo>
                <a:lnTo>
                  <a:pt x="880727" y="1412"/>
                </a:lnTo>
                <a:lnTo>
                  <a:pt x="831850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0967" y="838162"/>
            <a:ext cx="1290320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77825" marR="5080" indent="-365760">
              <a:lnSpc>
                <a:spcPct val="104200"/>
              </a:lnSpc>
              <a:spcBef>
                <a:spcPts val="20"/>
              </a:spcBef>
            </a:pPr>
            <a:r>
              <a:rPr sz="1600" spc="-20" dirty="0">
                <a:solidFill>
                  <a:srgbClr val="333333"/>
                </a:solidFill>
                <a:latin typeface="Arial"/>
                <a:cs typeface="Arial"/>
              </a:rPr>
              <a:t>Transparencia  </a:t>
            </a:r>
            <a:r>
              <a:rPr sz="1600" spc="-6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6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333333"/>
                </a:solidFill>
                <a:latin typeface="Arial"/>
                <a:cs typeface="Arial"/>
              </a:rPr>
              <a:t>Ética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39" y="43230"/>
            <a:ext cx="948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"/>
                <a:cs typeface="Arial"/>
              </a:rPr>
              <a:t>Liderado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77416" y="82092"/>
            <a:ext cx="1233106" cy="462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9277" y="19261"/>
            <a:ext cx="1770055" cy="633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67931" y="42316"/>
            <a:ext cx="1047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Elaborado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6537" y="4680367"/>
            <a:ext cx="32308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90" dirty="0">
                <a:latin typeface="Times New Roman"/>
                <a:cs typeface="Times New Roman"/>
              </a:rPr>
              <a:t>Conclusiones </a:t>
            </a:r>
            <a:r>
              <a:rPr sz="2000" spc="135" dirty="0">
                <a:latin typeface="Times New Roman"/>
                <a:cs typeface="Times New Roman"/>
              </a:rPr>
              <a:t>por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dimensión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307922" y="2010981"/>
          <a:ext cx="3039108" cy="1666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7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76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1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4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2573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35">
                <a:tc gridSpan="2">
                  <a:txBody>
                    <a:bodyPr/>
                    <a:lstStyle/>
                    <a:p>
                      <a:pPr marL="46990">
                        <a:lnSpc>
                          <a:spcPts val="1210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solidFill>
                      <a:srgbClr val="EDCF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250190">
                        <a:lnSpc>
                          <a:spcPts val="1210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C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R="13970" algn="ctr">
                        <a:lnSpc>
                          <a:spcPts val="1210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61%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E0E0E0"/>
                      </a:solidFill>
                      <a:prstDash val="solid"/>
                    </a:lnR>
                    <a:solidFill>
                      <a:srgbClr val="C7D8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2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80">
                <a:tc gridSpan="6">
                  <a:txBody>
                    <a:bodyPr/>
                    <a:lstStyle/>
                    <a:p>
                      <a:pPr marL="10795" algn="ctr">
                        <a:lnSpc>
                          <a:spcPts val="1240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solidFill>
                      <a:srgbClr val="EDCF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84150">
                        <a:lnSpc>
                          <a:spcPts val="1240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C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1430" algn="ctr">
                        <a:lnSpc>
                          <a:spcPts val="1240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E0E0E0"/>
                      </a:solidFill>
                      <a:prstDash val="solid"/>
                    </a:lnR>
                    <a:solidFill>
                      <a:srgbClr val="C7D8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92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4765">
                        <a:lnSpc>
                          <a:spcPts val="121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solidFill>
                      <a:srgbClr val="EDCF9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38125">
                        <a:lnSpc>
                          <a:spcPts val="1210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C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11430" algn="ctr">
                        <a:lnSpc>
                          <a:spcPts val="1210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66%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E0E0E0"/>
                      </a:solidFill>
                      <a:prstDash val="solid"/>
                    </a:lnR>
                    <a:solidFill>
                      <a:srgbClr val="C7D8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92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735">
                <a:tc gridSpan="4">
                  <a:txBody>
                    <a:bodyPr/>
                    <a:lstStyle/>
                    <a:p>
                      <a:pPr marL="306070">
                        <a:lnSpc>
                          <a:spcPts val="1210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solidFill>
                      <a:srgbClr val="EDCF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10160" algn="ctr">
                        <a:lnSpc>
                          <a:spcPts val="1210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C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160" algn="ctr">
                        <a:lnSpc>
                          <a:spcPts val="1210"/>
                        </a:lnSpc>
                      </a:pPr>
                      <a:r>
                        <a:rPr sz="1200" spc="-1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E0E0E0"/>
                      </a:solidFill>
                      <a:prstDash val="solid"/>
                    </a:lnR>
                    <a:solidFill>
                      <a:srgbClr val="C7D8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0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0E0"/>
                      </a:solidFill>
                      <a:prstDash val="solid"/>
                    </a:lnL>
                    <a:lnR w="12700">
                      <a:solidFill>
                        <a:srgbClr val="E0E0E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190125" y="3765169"/>
            <a:ext cx="2451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5813" y="3765169"/>
            <a:ext cx="215392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0395" algn="l"/>
                <a:tab pos="1228090" algn="l"/>
                <a:tab pos="1836420" algn="l"/>
              </a:tabLst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20</a:t>
            </a: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%</a:t>
            </a:r>
            <a:r>
              <a:rPr sz="1200" dirty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40</a:t>
            </a: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%</a:t>
            </a:r>
            <a:r>
              <a:rPr sz="1200" dirty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60</a:t>
            </a: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%</a:t>
            </a:r>
            <a:r>
              <a:rPr sz="1200" dirty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45343" y="3765169"/>
            <a:ext cx="41465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5113" y="3373424"/>
            <a:ext cx="104013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Conducta</a:t>
            </a:r>
            <a:r>
              <a:rPr sz="12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ética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8600" y="2955823"/>
            <a:ext cx="78613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Regulación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3005" y="2538234"/>
            <a:ext cx="59182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Respeto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3073" y="2120633"/>
            <a:ext cx="7016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75" dirty="0">
                <a:solidFill>
                  <a:srgbClr val="595959"/>
                </a:solidFill>
                <a:latin typeface="Arial"/>
                <a:cs typeface="Arial"/>
              </a:rPr>
              <a:t>V</a:t>
            </a: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eracidad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02574" y="425578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76415" y="0"/>
                </a:lnTo>
                <a:lnTo>
                  <a:pt x="76415" y="76410"/>
                </a:lnTo>
                <a:lnTo>
                  <a:pt x="0" y="76410"/>
                </a:lnTo>
                <a:lnTo>
                  <a:pt x="0" y="0"/>
                </a:lnTo>
                <a:close/>
              </a:path>
            </a:pathLst>
          </a:custGeom>
          <a:solidFill>
            <a:srgbClr val="EDCF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798142" y="4196389"/>
            <a:ext cx="3467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Reto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42680" y="425578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76415" y="0"/>
                </a:lnTo>
                <a:lnTo>
                  <a:pt x="76415" y="76410"/>
                </a:lnTo>
                <a:lnTo>
                  <a:pt x="0" y="76410"/>
                </a:lnTo>
                <a:lnTo>
                  <a:pt x="0" y="0"/>
                </a:lnTo>
                <a:close/>
              </a:path>
            </a:pathLst>
          </a:custGeom>
          <a:solidFill>
            <a:srgbClr val="FFFC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98367" y="425578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76415" y="0"/>
                </a:lnTo>
                <a:lnTo>
                  <a:pt x="76415" y="76410"/>
                </a:lnTo>
                <a:lnTo>
                  <a:pt x="0" y="76410"/>
                </a:lnTo>
                <a:lnTo>
                  <a:pt x="0" y="0"/>
                </a:lnTo>
                <a:close/>
              </a:path>
            </a:pathLst>
          </a:custGeom>
          <a:solidFill>
            <a:srgbClr val="C7D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38247" y="4196389"/>
            <a:ext cx="157162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68070" algn="l"/>
              </a:tabLst>
            </a:pP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Opor</a:t>
            </a:r>
            <a:r>
              <a:rPr sz="1200" spc="-10" dirty="0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unidad</a:t>
            </a:r>
            <a:r>
              <a:rPr sz="1200" dirty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sz="1200" spc="-5" dirty="0">
                <a:solidFill>
                  <a:srgbClr val="595959"/>
                </a:solidFill>
                <a:latin typeface="Arial"/>
                <a:cs typeface="Arial"/>
              </a:rPr>
              <a:t>Óptimo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38483" y="1709191"/>
            <a:ext cx="3618229" cy="2952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5875" algn="just">
              <a:lnSpc>
                <a:spcPct val="99700"/>
              </a:lnSpc>
              <a:spcBef>
                <a:spcPts val="105"/>
              </a:spcBef>
            </a:pPr>
            <a:r>
              <a:rPr sz="1400" spc="-45" dirty="0">
                <a:solidFill>
                  <a:srgbClr val="666666"/>
                </a:solidFill>
                <a:latin typeface="Arial"/>
                <a:cs typeface="Arial"/>
              </a:rPr>
              <a:t>Los más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grandes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retos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están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mejorar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la 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apreciación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que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existe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sobre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el </a:t>
            </a:r>
            <a:r>
              <a:rPr sz="1400" i="1" spc="15" dirty="0">
                <a:solidFill>
                  <a:srgbClr val="666666"/>
                </a:solidFill>
                <a:latin typeface="Trebuchet MS"/>
                <a:cs typeface="Trebuchet MS"/>
              </a:rPr>
              <a:t>Respeto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la  </a:t>
            </a:r>
            <a:r>
              <a:rPr sz="1400" i="1" spc="25" dirty="0">
                <a:solidFill>
                  <a:srgbClr val="666666"/>
                </a:solidFill>
                <a:latin typeface="Trebuchet MS"/>
                <a:cs typeface="Trebuchet MS"/>
              </a:rPr>
              <a:t>Conducta </a:t>
            </a:r>
            <a:r>
              <a:rPr sz="1400" i="1" spc="-20" dirty="0">
                <a:solidFill>
                  <a:srgbClr val="666666"/>
                </a:solidFill>
                <a:latin typeface="Trebuchet MS"/>
                <a:cs typeface="Trebuchet MS"/>
              </a:rPr>
              <a:t>Ética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.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Allí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un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36% y 30%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los 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consultados consideran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que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sz="1400" spc="20" dirty="0">
                <a:solidFill>
                  <a:srgbClr val="666666"/>
                </a:solidFill>
                <a:latin typeface="Arial"/>
                <a:cs typeface="Arial"/>
              </a:rPr>
              <a:t>industria 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podría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trabajar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666666"/>
                </a:solidFill>
                <a:latin typeface="Arial"/>
                <a:cs typeface="Arial"/>
              </a:rPr>
              <a:t>más.</a:t>
            </a:r>
            <a:endParaRPr sz="1400">
              <a:latin typeface="Arial"/>
              <a:cs typeface="Arial"/>
            </a:endParaRPr>
          </a:p>
          <a:p>
            <a:pPr marL="23495" marR="5080" algn="just">
              <a:lnSpc>
                <a:spcPct val="99500"/>
              </a:lnSpc>
              <a:spcBef>
                <a:spcPts val="1290"/>
              </a:spcBef>
            </a:pP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Puntuaciones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óptimas,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con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los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atributos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 </a:t>
            </a:r>
            <a:r>
              <a:rPr sz="1400" i="1" dirty="0">
                <a:solidFill>
                  <a:srgbClr val="666666"/>
                </a:solidFill>
                <a:latin typeface="Trebuchet MS"/>
                <a:cs typeface="Trebuchet MS"/>
              </a:rPr>
              <a:t>Veracidad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1400" i="1" spc="5" dirty="0">
                <a:solidFill>
                  <a:srgbClr val="666666"/>
                </a:solidFill>
                <a:latin typeface="Trebuchet MS"/>
                <a:cs typeface="Trebuchet MS"/>
              </a:rPr>
              <a:t>Regulación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,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lo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cual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indica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que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el 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sector </a:t>
            </a:r>
            <a:r>
              <a:rPr sz="1400" spc="35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JSA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aplica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mecanismos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para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que  </a:t>
            </a:r>
            <a:r>
              <a:rPr sz="1400" spc="-70" dirty="0">
                <a:solidFill>
                  <a:srgbClr val="666666"/>
                </a:solidFill>
                <a:latin typeface="Arial"/>
                <a:cs typeface="Arial"/>
              </a:rPr>
              <a:t>sus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actores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negocios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no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se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involucren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en  </a:t>
            </a:r>
            <a:r>
              <a:rPr sz="1400" spc="-40" dirty="0">
                <a:solidFill>
                  <a:srgbClr val="666666"/>
                </a:solidFill>
                <a:latin typeface="Arial"/>
                <a:cs typeface="Arial"/>
              </a:rPr>
              <a:t>casos </a:t>
            </a:r>
            <a:r>
              <a:rPr sz="1400" spc="40" dirty="0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sz="1400" spc="20" dirty="0">
                <a:solidFill>
                  <a:srgbClr val="666666"/>
                </a:solidFill>
                <a:latin typeface="Arial"/>
                <a:cs typeface="Arial"/>
              </a:rPr>
              <a:t>corrupción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que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cuenta 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con  </a:t>
            </a:r>
            <a:r>
              <a:rPr sz="1400" spc="160" dirty="0">
                <a:solidFill>
                  <a:srgbClr val="666666"/>
                </a:solidFill>
                <a:latin typeface="Arial"/>
                <a:cs typeface="Arial"/>
              </a:rPr>
              <a:t>polí</a:t>
            </a:r>
            <a:r>
              <a:rPr sz="1400" spc="-2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1400" spc="-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1400" spc="-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sz="1400" spc="-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400" spc="-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125" dirty="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sz="1400" spc="3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1400" spc="-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1400" spc="-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400" spc="-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1400" spc="-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1400" spc="-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srgbClr val="666666"/>
                </a:solidFill>
                <a:latin typeface="Arial"/>
                <a:cs typeface="Arial"/>
              </a:rPr>
              <a:t>pa</a:t>
            </a:r>
            <a:r>
              <a:rPr sz="1400" spc="-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1400" spc="-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400" spc="-2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1400" spc="-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sz="1400" spc="-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1400" spc="-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400" spc="2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1400" spc="-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1400" spc="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1400" spc="-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1400" spc="-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s 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transacciones, además </a:t>
            </a:r>
            <a:r>
              <a:rPr sz="1400" spc="25" dirty="0">
                <a:solidFill>
                  <a:srgbClr val="666666"/>
                </a:solidFill>
                <a:latin typeface="Arial"/>
                <a:cs typeface="Arial"/>
              </a:rPr>
              <a:t>que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información 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sobre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el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sector 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es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pública 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1400" spc="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clara</a:t>
            </a:r>
            <a:r>
              <a:rPr sz="1400" spc="-20" dirty="0">
                <a:solidFill>
                  <a:srgbClr val="797979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2196</Words>
  <Application>Microsoft Office PowerPoint</Application>
  <PresentationFormat>Presentación en pantalla (16:9)</PresentationFormat>
  <Paragraphs>324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Microsoft YaHei</vt:lpstr>
      <vt:lpstr>Arial</vt:lpstr>
      <vt:lpstr>Calibri</vt:lpstr>
      <vt:lpstr>Segoe UI</vt:lpstr>
      <vt:lpstr>Segoe UI Light</vt:lpstr>
      <vt:lpstr>Times New Roman</vt:lpstr>
      <vt:lpstr>Trebuchet MS</vt:lpstr>
      <vt:lpstr>Wingdings</vt:lpstr>
      <vt:lpstr>Office Theme</vt:lpstr>
      <vt:lpstr>Presentación de PowerPoint</vt:lpstr>
      <vt:lpstr>Presentación de PowerPoint</vt:lpstr>
      <vt:lpstr>Sobre el estudio</vt:lpstr>
      <vt:lpstr>Sobre el estudio</vt:lpstr>
      <vt:lpstr>Sobre el estudio</vt:lpstr>
      <vt:lpstr>Sobre el estudio</vt:lpstr>
      <vt:lpstr>Presentación de PowerPoint</vt:lpstr>
      <vt:lpstr>Preguntas por dimensión</vt:lpstr>
      <vt:lpstr>Presentación de PowerPoint</vt:lpstr>
      <vt:lpstr>Presentación de PowerPoint</vt:lpstr>
      <vt:lpstr>Presentación de PowerPoint</vt:lpstr>
      <vt:lpstr>Preguntas por dimensión</vt:lpstr>
      <vt:lpstr>Presentación de PowerPoint</vt:lpstr>
      <vt:lpstr>Presentación de PowerPoint</vt:lpstr>
      <vt:lpstr>Presentación de PowerPoint</vt:lpstr>
      <vt:lpstr>Conclusiones generales</vt:lpstr>
      <vt:lpstr>Conclusiones generales</vt:lpstr>
      <vt:lpstr>Conclusiones generales</vt:lpstr>
      <vt:lpstr>Respuesta a la pregunta abierta </vt:lpstr>
      <vt:lpstr>Respuesta a la pregunta abierta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</dc:creator>
  <cp:lastModifiedBy>Comunicaciones</cp:lastModifiedBy>
  <cp:revision>4</cp:revision>
  <dcterms:created xsi:type="dcterms:W3CDTF">2018-12-03T16:30:42Z</dcterms:created>
  <dcterms:modified xsi:type="dcterms:W3CDTF">2018-12-03T21:43:44Z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2018-12-03T00:00:00Z</vt:filetime>
  </property>
</Properties>
</file>